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31"/>
  </p:notesMasterIdLst>
  <p:handoutMasterIdLst>
    <p:handoutMasterId r:id="rId32"/>
  </p:handoutMasterIdLst>
  <p:sldIdLst>
    <p:sldId id="343" r:id="rId2"/>
    <p:sldId id="345" r:id="rId3"/>
    <p:sldId id="366" r:id="rId4"/>
    <p:sldId id="367" r:id="rId5"/>
    <p:sldId id="368" r:id="rId6"/>
    <p:sldId id="369" r:id="rId7"/>
    <p:sldId id="299" r:id="rId8"/>
    <p:sldId id="290" r:id="rId9"/>
    <p:sldId id="306" r:id="rId10"/>
    <p:sldId id="324" r:id="rId11"/>
    <p:sldId id="301" r:id="rId12"/>
    <p:sldId id="281" r:id="rId13"/>
    <p:sldId id="327" r:id="rId14"/>
    <p:sldId id="332" r:id="rId15"/>
    <p:sldId id="335" r:id="rId16"/>
    <p:sldId id="361" r:id="rId17"/>
    <p:sldId id="362" r:id="rId18"/>
    <p:sldId id="363" r:id="rId19"/>
    <p:sldId id="364" r:id="rId20"/>
    <p:sldId id="365" r:id="rId21"/>
    <p:sldId id="279" r:id="rId22"/>
    <p:sldId id="326" r:id="rId23"/>
    <p:sldId id="336" r:id="rId24"/>
    <p:sldId id="338" r:id="rId25"/>
    <p:sldId id="349" r:id="rId26"/>
    <p:sldId id="350" r:id="rId27"/>
    <p:sldId id="360" r:id="rId28"/>
    <p:sldId id="356" r:id="rId29"/>
    <p:sldId id="321" r:id="rId30"/>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E7F"/>
    <a:srgbClr val="315C81"/>
    <a:srgbClr val="F9E34A"/>
    <a:srgbClr val="FFC306"/>
    <a:srgbClr val="270F6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85" autoAdjust="0"/>
    <p:restoredTop sz="94437" autoAdjust="0"/>
  </p:normalViewPr>
  <p:slideViewPr>
    <p:cSldViewPr snapToGrid="0" snapToObjects="1">
      <p:cViewPr varScale="1">
        <p:scale>
          <a:sx n="119" d="100"/>
          <a:sy n="119" d="100"/>
        </p:scale>
        <p:origin x="-288" y="-96"/>
      </p:cViewPr>
      <p:guideLst>
        <p:guide orient="horz" pos="1620"/>
        <p:guide pos="2880"/>
      </p:guideLst>
    </p:cSldViewPr>
  </p:slideViewPr>
  <p:notesTextViewPr>
    <p:cViewPr>
      <p:scale>
        <a:sx n="100" d="100"/>
        <a:sy n="100" d="100"/>
      </p:scale>
      <p:origin x="0" y="0"/>
    </p:cViewPr>
  </p:notesTextViewPr>
  <p:sorterViewPr>
    <p:cViewPr>
      <p:scale>
        <a:sx n="150" d="100"/>
        <a:sy n="150" d="100"/>
      </p:scale>
      <p:origin x="0" y="6400"/>
    </p:cViewPr>
  </p:sorterViewPr>
  <p:notesViewPr>
    <p:cSldViewPr snapToGrid="0" snapToObjects="1">
      <p:cViewPr varScale="1">
        <p:scale>
          <a:sx n="59" d="100"/>
          <a:sy n="59" d="100"/>
        </p:scale>
        <p:origin x="3006" y="9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356FF5A-A10D-491E-A95D-DECFD9550A8F}" type="datetimeFigureOut">
              <a:rPr lang="en-US" smtClean="0"/>
              <a:t>11/7/16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88834E2-9628-4D9B-8C3E-0E4A3951CA9E}" type="slidenum">
              <a:rPr lang="en-US" smtClean="0"/>
              <a:t>‹#›</a:t>
            </a:fld>
            <a:endParaRPr lang="en-US"/>
          </a:p>
        </p:txBody>
      </p:sp>
    </p:spTree>
    <p:extLst>
      <p:ext uri="{BB962C8B-B14F-4D97-AF65-F5344CB8AC3E}">
        <p14:creationId xmlns:p14="http://schemas.microsoft.com/office/powerpoint/2010/main" val="1360989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3C3C8F7-4BD8-AF46-8FF5-26163D0AB1EB}" type="datetimeFigureOut">
              <a:rPr lang="en-US" smtClean="0"/>
              <a:t>11/7/16</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871AAA4-29B1-B044-8454-5B40814F2270}" type="slidenum">
              <a:rPr lang="en-US" smtClean="0"/>
              <a:t>‹#›</a:t>
            </a:fld>
            <a:endParaRPr lang="en-US" dirty="0"/>
          </a:p>
        </p:txBody>
      </p:sp>
    </p:spTree>
    <p:extLst>
      <p:ext uri="{BB962C8B-B14F-4D97-AF65-F5344CB8AC3E}">
        <p14:creationId xmlns:p14="http://schemas.microsoft.com/office/powerpoint/2010/main" val="4487393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1AAA4-29B1-B044-8454-5B40814F2270}" type="slidenum">
              <a:rPr lang="en-US" smtClean="0"/>
              <a:t>1</a:t>
            </a:fld>
            <a:endParaRPr lang="en-US" dirty="0"/>
          </a:p>
        </p:txBody>
      </p:sp>
    </p:spTree>
    <p:extLst>
      <p:ext uri="{BB962C8B-B14F-4D97-AF65-F5344CB8AC3E}">
        <p14:creationId xmlns:p14="http://schemas.microsoft.com/office/powerpoint/2010/main" val="3392314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normAutofit/>
          </a:bodyPr>
          <a:lstStyle/>
          <a:p>
            <a:pPr>
              <a:defRPr/>
            </a:pPr>
            <a:r>
              <a:rPr lang="en-US" dirty="0" smtClean="0">
                <a:ea typeface="+mn-ea"/>
                <a:cs typeface="+mn-cs"/>
              </a:rPr>
              <a:t>What is Provenance?</a:t>
            </a:r>
          </a:p>
          <a:p>
            <a:pPr>
              <a:defRPr/>
            </a:pPr>
            <a:r>
              <a:rPr lang="en-US" dirty="0" smtClean="0">
                <a:ea typeface="+mn-ea"/>
                <a:cs typeface="+mn-cs"/>
              </a:rPr>
              <a:t>Provenance Literal meaning = origin</a:t>
            </a:r>
          </a:p>
          <a:p>
            <a:pPr>
              <a:defRPr/>
            </a:pPr>
            <a:r>
              <a:rPr lang="en-US" dirty="0" smtClean="0">
                <a:ea typeface="+mn-ea"/>
                <a:cs typeface="+mn-cs"/>
              </a:rPr>
              <a:t>- Provenance is</a:t>
            </a:r>
            <a:r>
              <a:rPr lang="en-US" i="1" dirty="0" smtClean="0">
                <a:ea typeface="+mn-ea"/>
                <a:cs typeface="+mn-cs"/>
              </a:rPr>
              <a:t> the </a:t>
            </a:r>
            <a:r>
              <a:rPr lang="en-US" dirty="0" smtClean="0">
                <a:ea typeface="+mn-ea"/>
                <a:cs typeface="+mn-cs"/>
              </a:rPr>
              <a:t>life of a work of art </a:t>
            </a:r>
          </a:p>
          <a:p>
            <a:pPr>
              <a:defRPr/>
            </a:pPr>
            <a:r>
              <a:rPr lang="en-US" i="1" dirty="0" smtClean="0">
                <a:ea typeface="+mn-ea"/>
                <a:cs typeface="+mn-cs"/>
              </a:rPr>
              <a:t>- </a:t>
            </a:r>
            <a:r>
              <a:rPr lang="en-US" dirty="0" smtClean="0">
                <a:ea typeface="+mn-ea"/>
                <a:cs typeface="+mn-cs"/>
              </a:rPr>
              <a:t>Tracing the ownership and location of an object from its creation to present</a:t>
            </a:r>
          </a:p>
          <a:p>
            <a:pPr>
              <a:defRPr/>
            </a:pPr>
            <a:r>
              <a:rPr lang="en-US" dirty="0" smtClean="0">
                <a:ea typeface="+mn-ea"/>
                <a:cs typeface="+mn-cs"/>
              </a:rPr>
              <a:t>- Identifies the artist, his/her nationality, name of work, size, medium, and </a:t>
            </a:r>
            <a:r>
              <a:rPr lang="en-US" i="1" dirty="0" smtClean="0">
                <a:ea typeface="+mn-ea"/>
                <a:cs typeface="+mn-cs"/>
              </a:rPr>
              <a:t>history of ownership</a:t>
            </a:r>
            <a:r>
              <a:rPr lang="en-US" dirty="0" smtClean="0">
                <a:ea typeface="+mn-ea"/>
                <a:cs typeface="+mn-cs"/>
              </a:rPr>
              <a:t>.</a:t>
            </a:r>
          </a:p>
          <a:p>
            <a:pPr>
              <a:defRPr/>
            </a:pPr>
            <a:endParaRPr lang="en-US" dirty="0" smtClean="0">
              <a:ea typeface="+mn-ea"/>
              <a:cs typeface="+mn-cs"/>
            </a:endParaRPr>
          </a:p>
          <a:p>
            <a:pPr>
              <a:defRPr/>
            </a:pPr>
            <a:r>
              <a:rPr lang="en-US" dirty="0" smtClean="0">
                <a:ea typeface="+mn-ea"/>
                <a:cs typeface="+mn-cs"/>
              </a:rPr>
              <a:t>Provenance</a:t>
            </a:r>
          </a:p>
          <a:p>
            <a:pPr>
              <a:buFontTx/>
              <a:buChar char="-"/>
              <a:defRPr/>
            </a:pPr>
            <a:r>
              <a:rPr lang="en-US" dirty="0" smtClean="0">
                <a:ea typeface="+mn-ea"/>
                <a:cs typeface="+mn-cs"/>
              </a:rPr>
              <a:t>Helps determine the authorship of a work</a:t>
            </a:r>
          </a:p>
          <a:p>
            <a:pPr>
              <a:buFontTx/>
              <a:buChar char="-"/>
              <a:defRPr/>
            </a:pPr>
            <a:r>
              <a:rPr lang="en-US" dirty="0" smtClean="0">
                <a:ea typeface="+mn-ea"/>
                <a:cs typeface="+mn-cs"/>
              </a:rPr>
              <a:t>Establishes legal ownership of that work</a:t>
            </a:r>
          </a:p>
          <a:p>
            <a:pPr>
              <a:buFontTx/>
              <a:buChar char="-"/>
              <a:defRPr/>
            </a:pPr>
            <a:r>
              <a:rPr lang="en-US" dirty="0" smtClean="0">
                <a:ea typeface="+mn-ea"/>
                <a:cs typeface="+mn-cs"/>
              </a:rPr>
              <a:t>Brings insight into the interests, taste, and culture of the individual who owned it (Also social and economic history provide insight into reasons of assembly and disassembly of collections.)</a:t>
            </a: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8C0AF0-DF4B-2F43-AA73-786701B7B2E9}" type="slidenum">
              <a:rPr lang="en-US" sz="1200">
                <a:latin typeface="Calibri" charset="0"/>
              </a:rPr>
              <a:pPr eaLnBrk="1" hangingPunct="1"/>
              <a:t>8</a:t>
            </a:fld>
            <a:endParaRPr lang="en-US" sz="1200">
              <a:latin typeface="Calibri" charset="0"/>
            </a:endParaRPr>
          </a:p>
        </p:txBody>
      </p:sp>
    </p:spTree>
    <p:extLst>
      <p:ext uri="{BB962C8B-B14F-4D97-AF65-F5344CB8AC3E}">
        <p14:creationId xmlns:p14="http://schemas.microsoft.com/office/powerpoint/2010/main" val="3616855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xfrm>
            <a:off x="406400" y="696913"/>
            <a:ext cx="6197600" cy="3486150"/>
          </a:xfrm>
          <a:ln>
            <a:solidFill>
              <a:srgbClr val="000000"/>
            </a:solidFill>
            <a:miter lim="800000"/>
            <a:headEnd/>
            <a:tailEnd/>
          </a:ln>
        </p:spPr>
      </p:sp>
      <p:sp>
        <p:nvSpPr>
          <p:cNvPr id="35842" name="Notes Placeholder 2"/>
          <p:cNvSpPr>
            <a:spLocks noGrp="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rPr>
              <a:t>Freer and Sackler Galleries Provenance Project website</a:t>
            </a:r>
          </a:p>
          <a:p>
            <a:pPr eaLnBrk="1" hangingPunct="1">
              <a:spcBef>
                <a:spcPct val="0"/>
              </a:spcBef>
            </a:pPr>
            <a:endParaRPr lang="en-US">
              <a:latin typeface="Calibri" charset="0"/>
            </a:endParaRPr>
          </a:p>
          <a:p>
            <a:pPr eaLnBrk="1" hangingPunct="1">
              <a:spcBef>
                <a:spcPct val="0"/>
              </a:spcBef>
            </a:pPr>
            <a:r>
              <a:rPr lang="en-US">
                <a:latin typeface="Calibri" charset="0"/>
              </a:rPr>
              <a:t>213 recently researched objects from the Freer collection with fully researched records, with 148 records currently available online. </a:t>
            </a:r>
          </a:p>
          <a:p>
            <a:pPr eaLnBrk="1" hangingPunct="1">
              <a:spcBef>
                <a:spcPct val="0"/>
              </a:spcBef>
            </a:pPr>
            <a:r>
              <a:rPr lang="en-US">
                <a:latin typeface="Calibri" charset="0"/>
              </a:rPr>
              <a:t>Provides a PDF of the “Guidelines and Procedures for WWII Provenance Issues” workbook, containing  resources for scholars and the public.</a:t>
            </a:r>
          </a:p>
          <a:p>
            <a:pPr eaLnBrk="1" hangingPunct="1">
              <a:spcBef>
                <a:spcPct val="0"/>
              </a:spcBef>
            </a:pPr>
            <a:endParaRPr lang="en-US">
              <a:latin typeface="Calibri" charset="0"/>
            </a:endParaRPr>
          </a:p>
          <a:p>
            <a:pPr eaLnBrk="1" hangingPunct="1">
              <a:spcBef>
                <a:spcPct val="0"/>
              </a:spcBef>
            </a:pPr>
            <a:r>
              <a:rPr lang="en-US">
                <a:latin typeface="Calibri" charset="0"/>
              </a:rPr>
              <a:t>Of the 9687 C.L Freer objects in the FSG’s permanent collection, all but 2500 have been formatted.</a:t>
            </a:r>
          </a:p>
          <a:p>
            <a:pPr eaLnBrk="1" hangingPunct="1">
              <a:spcBef>
                <a:spcPct val="0"/>
              </a:spcBef>
            </a:pPr>
            <a:r>
              <a:rPr lang="en-US">
                <a:latin typeface="Calibri" charset="0"/>
              </a:rPr>
              <a:t>Separate from case-specific research, the process of formatting records leads to the creation of a rich constituent database of information pertaining to dealers, collectors, and donors. </a:t>
            </a:r>
          </a:p>
          <a:p>
            <a:pPr eaLnBrk="1" hangingPunct="1">
              <a:spcBef>
                <a:spcPct val="0"/>
              </a:spcBef>
            </a:pPr>
            <a:endParaRPr lang="en-US">
              <a:latin typeface="Calibri" charset="0"/>
            </a:endParaRPr>
          </a:p>
          <a:p>
            <a:pPr eaLnBrk="1" hangingPunct="1">
              <a:spcBef>
                <a:spcPct val="0"/>
              </a:spcBef>
            </a:pPr>
            <a:r>
              <a:rPr lang="en-US">
                <a:latin typeface="Calibri" charset="0"/>
              </a:rPr>
              <a:t>Despite extensive archival research, gaps of knowledge for the years 1932-1946 still exist for a number of records. </a:t>
            </a:r>
          </a:p>
          <a:p>
            <a:pPr eaLnBrk="1" hangingPunct="1">
              <a:spcBef>
                <a:spcPct val="0"/>
              </a:spcBef>
            </a:pPr>
            <a:endParaRPr lang="en-US">
              <a:latin typeface="Calibri" charset="0"/>
            </a:endParaRPr>
          </a:p>
        </p:txBody>
      </p:sp>
      <p:sp>
        <p:nvSpPr>
          <p:cNvPr id="35843"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SimSun" charset="0"/>
                <a:cs typeface="SimSun" charset="0"/>
                <a:sym typeface="Arial" charset="0"/>
              </a:defRPr>
            </a:lvl1pPr>
            <a:lvl2pPr marL="757066" indent="-291179" eaLnBrk="0" hangingPunct="0">
              <a:defRPr sz="2400">
                <a:solidFill>
                  <a:schemeClr val="tx1"/>
                </a:solidFill>
                <a:latin typeface="Arial" charset="0"/>
                <a:ea typeface="SimSun" charset="0"/>
                <a:cs typeface="SimSun" charset="0"/>
                <a:sym typeface="Arial" charset="0"/>
              </a:defRPr>
            </a:lvl2pPr>
            <a:lvl3pPr marL="1164717" indent="-232943" eaLnBrk="0" hangingPunct="0">
              <a:defRPr sz="2400">
                <a:solidFill>
                  <a:schemeClr val="tx1"/>
                </a:solidFill>
                <a:latin typeface="Arial" charset="0"/>
                <a:ea typeface="SimSun" charset="0"/>
                <a:cs typeface="SimSun" charset="0"/>
                <a:sym typeface="Arial" charset="0"/>
              </a:defRPr>
            </a:lvl3pPr>
            <a:lvl4pPr marL="1630604" indent="-232943" eaLnBrk="0" hangingPunct="0">
              <a:defRPr sz="2400">
                <a:solidFill>
                  <a:schemeClr val="tx1"/>
                </a:solidFill>
                <a:latin typeface="Arial" charset="0"/>
                <a:ea typeface="SimSun" charset="0"/>
                <a:cs typeface="SimSun" charset="0"/>
                <a:sym typeface="Arial" charset="0"/>
              </a:defRPr>
            </a:lvl4pPr>
            <a:lvl5pPr marL="2096491" indent="-232943" eaLnBrk="0" hangingPunct="0">
              <a:defRPr sz="2400">
                <a:solidFill>
                  <a:schemeClr val="tx1"/>
                </a:solidFill>
                <a:latin typeface="Arial" charset="0"/>
                <a:ea typeface="SimSun" charset="0"/>
                <a:cs typeface="SimSun" charset="0"/>
                <a:sym typeface="Arial" charset="0"/>
              </a:defRPr>
            </a:lvl5pPr>
            <a:lvl6pPr marL="2562377" indent="-232943" eaLnBrk="0" fontAlgn="base" hangingPunct="0">
              <a:spcBef>
                <a:spcPct val="0"/>
              </a:spcBef>
              <a:spcAft>
                <a:spcPct val="0"/>
              </a:spcAft>
              <a:defRPr sz="2400">
                <a:solidFill>
                  <a:schemeClr val="tx1"/>
                </a:solidFill>
                <a:latin typeface="Arial" charset="0"/>
                <a:ea typeface="SimSun" charset="0"/>
                <a:cs typeface="SimSun" charset="0"/>
                <a:sym typeface="Arial" charset="0"/>
              </a:defRPr>
            </a:lvl6pPr>
            <a:lvl7pPr marL="3028264" indent="-232943" eaLnBrk="0" fontAlgn="base" hangingPunct="0">
              <a:spcBef>
                <a:spcPct val="0"/>
              </a:spcBef>
              <a:spcAft>
                <a:spcPct val="0"/>
              </a:spcAft>
              <a:defRPr sz="2400">
                <a:solidFill>
                  <a:schemeClr val="tx1"/>
                </a:solidFill>
                <a:latin typeface="Arial" charset="0"/>
                <a:ea typeface="SimSun" charset="0"/>
                <a:cs typeface="SimSun" charset="0"/>
                <a:sym typeface="Arial" charset="0"/>
              </a:defRPr>
            </a:lvl7pPr>
            <a:lvl8pPr marL="3494151" indent="-232943" eaLnBrk="0" fontAlgn="base" hangingPunct="0">
              <a:spcBef>
                <a:spcPct val="0"/>
              </a:spcBef>
              <a:spcAft>
                <a:spcPct val="0"/>
              </a:spcAft>
              <a:defRPr sz="2400">
                <a:solidFill>
                  <a:schemeClr val="tx1"/>
                </a:solidFill>
                <a:latin typeface="Arial" charset="0"/>
                <a:ea typeface="SimSun" charset="0"/>
                <a:cs typeface="SimSun" charset="0"/>
                <a:sym typeface="Arial" charset="0"/>
              </a:defRPr>
            </a:lvl8pPr>
            <a:lvl9pPr marL="3960038" indent="-232943" eaLnBrk="0" fontAlgn="base" hangingPunct="0">
              <a:spcBef>
                <a:spcPct val="0"/>
              </a:spcBef>
              <a:spcAft>
                <a:spcPct val="0"/>
              </a:spcAft>
              <a:defRPr sz="2400">
                <a:solidFill>
                  <a:schemeClr val="tx1"/>
                </a:solidFill>
                <a:latin typeface="Arial" charset="0"/>
                <a:ea typeface="SimSun" charset="0"/>
                <a:cs typeface="SimSun" charset="0"/>
                <a:sym typeface="Arial" charset="0"/>
              </a:defRPr>
            </a:lvl9pPr>
          </a:lstStyle>
          <a:p>
            <a:pPr eaLnBrk="1" hangingPunct="1"/>
            <a:fld id="{1FBAFE37-E57B-A842-9DDD-4EFE9C0CB324}" type="slidenum">
              <a:rPr lang="en-US" sz="1200">
                <a:latin typeface="Calibri" charset="0"/>
                <a:ea typeface="ＭＳ Ｐゴシック" charset="0"/>
                <a:cs typeface="ＭＳ Ｐゴシック" charset="0"/>
              </a:rPr>
              <a:pPr eaLnBrk="1" hangingPunct="1"/>
              <a:t>10</a:t>
            </a:fld>
            <a:endParaRPr lang="en-US" sz="120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46788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noChangeArrowheads="1"/>
          </p:cNvSpPr>
          <p:nvPr>
            <p:ph type="dt" sz="half" idx="10"/>
          </p:nvPr>
        </p:nvSpPr>
        <p:spPr>
          <a:ln/>
        </p:spPr>
        <p:txBody>
          <a:bodyPr/>
          <a:lstStyle>
            <a:lvl1pPr>
              <a:defRPr/>
            </a:lvl1pPr>
          </a:lstStyle>
          <a:p>
            <a:fld id="{3CC7BA73-A211-134E-AABE-4C69FE31BA8D}" type="datetimeFigureOut">
              <a:rPr lang="en-US" smtClean="0"/>
              <a:t>11/7/16</a:t>
            </a:fld>
            <a:endParaRPr lang="en-US" dirty="0"/>
          </a:p>
        </p:txBody>
      </p:sp>
      <p:sp>
        <p:nvSpPr>
          <p:cNvPr id="5" name="Footer Placeholder 4"/>
          <p:cNvSpPr>
            <a:spLocks noGrp="1" noChangeArrowheads="1"/>
          </p:cNvSpPr>
          <p:nvPr>
            <p:ph type="ftr" sz="quarter" idx="11"/>
          </p:nvPr>
        </p:nvSpPr>
        <p:spPr>
          <a:ln/>
        </p:spPr>
        <p:txBody>
          <a:bodyPr/>
          <a:lstStyle>
            <a:lvl1pPr>
              <a:defRPr/>
            </a:lvl1pPr>
          </a:lstStyle>
          <a:p>
            <a:endParaRPr lang="en-US" dirty="0"/>
          </a:p>
        </p:txBody>
      </p:sp>
      <p:sp>
        <p:nvSpPr>
          <p:cNvPr id="6" name="Slide Number Placeholder 5"/>
          <p:cNvSpPr>
            <a:spLocks noGrp="1" noChangeArrowheads="1"/>
          </p:cNvSpPr>
          <p:nvPr>
            <p:ph type="sldNum" sz="quarter" idx="12"/>
          </p:nvPr>
        </p:nvSpPr>
        <p:spPr>
          <a:ln/>
        </p:spPr>
        <p:txBody>
          <a:bodyPr/>
          <a:lstStyle>
            <a:lvl1pPr>
              <a:defRPr/>
            </a:lvl1pPr>
          </a:lstStyle>
          <a:p>
            <a:fld id="{3D1CC53A-415C-D74C-81E2-D7C895C9248F}" type="slidenum">
              <a:rPr lang="en-US" smtClean="0"/>
              <a:t>‹#›</a:t>
            </a:fld>
            <a:endParaRPr lang="en-US" dirty="0"/>
          </a:p>
        </p:txBody>
      </p:sp>
    </p:spTree>
    <p:extLst>
      <p:ext uri="{BB962C8B-B14F-4D97-AF65-F5344CB8AC3E}">
        <p14:creationId xmlns:p14="http://schemas.microsoft.com/office/powerpoint/2010/main" val="102032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ln/>
        </p:spPr>
        <p:txBody>
          <a:bodyPr/>
          <a:lstStyle>
            <a:lvl1pPr>
              <a:defRPr/>
            </a:lvl1pPr>
          </a:lstStyle>
          <a:p>
            <a:fld id="{3CC7BA73-A211-134E-AABE-4C69FE31BA8D}" type="datetimeFigureOut">
              <a:rPr lang="en-US" smtClean="0"/>
              <a:t>11/7/16</a:t>
            </a:fld>
            <a:endParaRPr lang="en-US" dirty="0"/>
          </a:p>
        </p:txBody>
      </p:sp>
      <p:sp>
        <p:nvSpPr>
          <p:cNvPr id="5" name="Footer Placeholder 4"/>
          <p:cNvSpPr>
            <a:spLocks noGrp="1" noChangeArrowheads="1"/>
          </p:cNvSpPr>
          <p:nvPr>
            <p:ph type="ftr" sz="quarter" idx="11"/>
          </p:nvPr>
        </p:nvSpPr>
        <p:spPr>
          <a:ln/>
        </p:spPr>
        <p:txBody>
          <a:bodyPr/>
          <a:lstStyle>
            <a:lvl1pPr>
              <a:defRPr/>
            </a:lvl1pPr>
          </a:lstStyle>
          <a:p>
            <a:endParaRPr lang="en-US" dirty="0"/>
          </a:p>
        </p:txBody>
      </p:sp>
      <p:sp>
        <p:nvSpPr>
          <p:cNvPr id="6" name="Slide Number Placeholder 5"/>
          <p:cNvSpPr>
            <a:spLocks noGrp="1" noChangeArrowheads="1"/>
          </p:cNvSpPr>
          <p:nvPr>
            <p:ph type="sldNum" sz="quarter" idx="12"/>
          </p:nvPr>
        </p:nvSpPr>
        <p:spPr>
          <a:ln/>
        </p:spPr>
        <p:txBody>
          <a:bodyPr/>
          <a:lstStyle>
            <a:lvl1pPr>
              <a:defRPr/>
            </a:lvl1pPr>
          </a:lstStyle>
          <a:p>
            <a:fld id="{3D1CC53A-415C-D74C-81E2-D7C895C9248F}" type="slidenum">
              <a:rPr lang="en-US" smtClean="0"/>
              <a:t>‹#›</a:t>
            </a:fld>
            <a:endParaRPr lang="en-US" dirty="0"/>
          </a:p>
        </p:txBody>
      </p:sp>
    </p:spTree>
    <p:extLst>
      <p:ext uri="{BB962C8B-B14F-4D97-AF65-F5344CB8AC3E}">
        <p14:creationId xmlns:p14="http://schemas.microsoft.com/office/powerpoint/2010/main" val="2613868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ln/>
        </p:spPr>
        <p:txBody>
          <a:bodyPr/>
          <a:lstStyle>
            <a:lvl1pPr>
              <a:defRPr/>
            </a:lvl1pPr>
          </a:lstStyle>
          <a:p>
            <a:fld id="{3CC7BA73-A211-134E-AABE-4C69FE31BA8D}" type="datetimeFigureOut">
              <a:rPr lang="en-US" smtClean="0"/>
              <a:t>11/7/16</a:t>
            </a:fld>
            <a:endParaRPr lang="en-US" dirty="0"/>
          </a:p>
        </p:txBody>
      </p:sp>
      <p:sp>
        <p:nvSpPr>
          <p:cNvPr id="5" name="Footer Placeholder 4"/>
          <p:cNvSpPr>
            <a:spLocks noGrp="1" noChangeArrowheads="1"/>
          </p:cNvSpPr>
          <p:nvPr>
            <p:ph type="ftr" sz="quarter" idx="11"/>
          </p:nvPr>
        </p:nvSpPr>
        <p:spPr>
          <a:ln/>
        </p:spPr>
        <p:txBody>
          <a:bodyPr/>
          <a:lstStyle>
            <a:lvl1pPr>
              <a:defRPr/>
            </a:lvl1pPr>
          </a:lstStyle>
          <a:p>
            <a:endParaRPr lang="en-US" dirty="0"/>
          </a:p>
        </p:txBody>
      </p:sp>
      <p:sp>
        <p:nvSpPr>
          <p:cNvPr id="6" name="Slide Number Placeholder 5"/>
          <p:cNvSpPr>
            <a:spLocks noGrp="1" noChangeArrowheads="1"/>
          </p:cNvSpPr>
          <p:nvPr>
            <p:ph type="sldNum" sz="quarter" idx="12"/>
          </p:nvPr>
        </p:nvSpPr>
        <p:spPr>
          <a:ln/>
        </p:spPr>
        <p:txBody>
          <a:bodyPr/>
          <a:lstStyle>
            <a:lvl1pPr>
              <a:defRPr/>
            </a:lvl1pPr>
          </a:lstStyle>
          <a:p>
            <a:fld id="{3D1CC53A-415C-D74C-81E2-D7C895C9248F}" type="slidenum">
              <a:rPr lang="en-US" smtClean="0"/>
              <a:t>‹#›</a:t>
            </a:fld>
            <a:endParaRPr lang="en-US" dirty="0"/>
          </a:p>
        </p:txBody>
      </p:sp>
    </p:spTree>
    <p:extLst>
      <p:ext uri="{BB962C8B-B14F-4D97-AF65-F5344CB8AC3E}">
        <p14:creationId xmlns:p14="http://schemas.microsoft.com/office/powerpoint/2010/main" val="99721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ln/>
        </p:spPr>
        <p:txBody>
          <a:bodyPr/>
          <a:lstStyle>
            <a:lvl1pPr>
              <a:defRPr/>
            </a:lvl1pPr>
          </a:lstStyle>
          <a:p>
            <a:fld id="{3CC7BA73-A211-134E-AABE-4C69FE31BA8D}" type="datetimeFigureOut">
              <a:rPr lang="en-US" smtClean="0"/>
              <a:t>11/7/16</a:t>
            </a:fld>
            <a:endParaRPr lang="en-US" dirty="0"/>
          </a:p>
        </p:txBody>
      </p:sp>
      <p:sp>
        <p:nvSpPr>
          <p:cNvPr id="5" name="Footer Placeholder 4"/>
          <p:cNvSpPr>
            <a:spLocks noGrp="1" noChangeArrowheads="1"/>
          </p:cNvSpPr>
          <p:nvPr>
            <p:ph type="ftr" sz="quarter" idx="11"/>
          </p:nvPr>
        </p:nvSpPr>
        <p:spPr>
          <a:ln/>
        </p:spPr>
        <p:txBody>
          <a:bodyPr/>
          <a:lstStyle>
            <a:lvl1pPr>
              <a:defRPr/>
            </a:lvl1pPr>
          </a:lstStyle>
          <a:p>
            <a:endParaRPr lang="en-US" dirty="0"/>
          </a:p>
        </p:txBody>
      </p:sp>
      <p:sp>
        <p:nvSpPr>
          <p:cNvPr id="6" name="Slide Number Placeholder 5"/>
          <p:cNvSpPr>
            <a:spLocks noGrp="1" noChangeArrowheads="1"/>
          </p:cNvSpPr>
          <p:nvPr>
            <p:ph type="sldNum" sz="quarter" idx="12"/>
          </p:nvPr>
        </p:nvSpPr>
        <p:spPr>
          <a:ln/>
        </p:spPr>
        <p:txBody>
          <a:bodyPr/>
          <a:lstStyle>
            <a:lvl1pPr>
              <a:defRPr/>
            </a:lvl1pPr>
          </a:lstStyle>
          <a:p>
            <a:fld id="{3D1CC53A-415C-D74C-81E2-D7C895C9248F}" type="slidenum">
              <a:rPr lang="en-US" smtClean="0"/>
              <a:t>‹#›</a:t>
            </a:fld>
            <a:endParaRPr lang="en-US" dirty="0"/>
          </a:p>
        </p:txBody>
      </p:sp>
    </p:spTree>
    <p:extLst>
      <p:ext uri="{BB962C8B-B14F-4D97-AF65-F5344CB8AC3E}">
        <p14:creationId xmlns:p14="http://schemas.microsoft.com/office/powerpoint/2010/main" val="2695586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fld id="{3CC7BA73-A211-134E-AABE-4C69FE31BA8D}" type="datetimeFigureOut">
              <a:rPr lang="en-US" smtClean="0"/>
              <a:t>11/7/16</a:t>
            </a:fld>
            <a:endParaRPr lang="en-US" dirty="0"/>
          </a:p>
        </p:txBody>
      </p:sp>
      <p:sp>
        <p:nvSpPr>
          <p:cNvPr id="5" name="Footer Placeholder 4"/>
          <p:cNvSpPr>
            <a:spLocks noGrp="1" noChangeArrowheads="1"/>
          </p:cNvSpPr>
          <p:nvPr>
            <p:ph type="ftr" sz="quarter" idx="11"/>
          </p:nvPr>
        </p:nvSpPr>
        <p:spPr>
          <a:ln/>
        </p:spPr>
        <p:txBody>
          <a:bodyPr/>
          <a:lstStyle>
            <a:lvl1pPr>
              <a:defRPr/>
            </a:lvl1pPr>
          </a:lstStyle>
          <a:p>
            <a:endParaRPr lang="en-US" dirty="0"/>
          </a:p>
        </p:txBody>
      </p:sp>
      <p:sp>
        <p:nvSpPr>
          <p:cNvPr id="6" name="Slide Number Placeholder 5"/>
          <p:cNvSpPr>
            <a:spLocks noGrp="1" noChangeArrowheads="1"/>
          </p:cNvSpPr>
          <p:nvPr>
            <p:ph type="sldNum" sz="quarter" idx="12"/>
          </p:nvPr>
        </p:nvSpPr>
        <p:spPr>
          <a:ln/>
        </p:spPr>
        <p:txBody>
          <a:bodyPr/>
          <a:lstStyle>
            <a:lvl1pPr>
              <a:defRPr/>
            </a:lvl1pPr>
          </a:lstStyle>
          <a:p>
            <a:fld id="{3D1CC53A-415C-D74C-81E2-D7C895C9248F}" type="slidenum">
              <a:rPr lang="en-US" smtClean="0"/>
              <a:t>‹#›</a:t>
            </a:fld>
            <a:endParaRPr lang="en-US" dirty="0"/>
          </a:p>
        </p:txBody>
      </p:sp>
    </p:spTree>
    <p:extLst>
      <p:ext uri="{BB962C8B-B14F-4D97-AF65-F5344CB8AC3E}">
        <p14:creationId xmlns:p14="http://schemas.microsoft.com/office/powerpoint/2010/main" val="3395578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noChangeArrowheads="1"/>
          </p:cNvSpPr>
          <p:nvPr>
            <p:ph type="dt" sz="half" idx="10"/>
          </p:nvPr>
        </p:nvSpPr>
        <p:spPr>
          <a:ln/>
        </p:spPr>
        <p:txBody>
          <a:bodyPr/>
          <a:lstStyle>
            <a:lvl1pPr>
              <a:defRPr/>
            </a:lvl1pPr>
          </a:lstStyle>
          <a:p>
            <a:fld id="{3CC7BA73-A211-134E-AABE-4C69FE31BA8D}" type="datetimeFigureOut">
              <a:rPr lang="en-US" smtClean="0"/>
              <a:t>11/7/16</a:t>
            </a:fld>
            <a:endParaRPr lang="en-US" dirty="0"/>
          </a:p>
        </p:txBody>
      </p:sp>
      <p:sp>
        <p:nvSpPr>
          <p:cNvPr id="6" name="Footer Placeholder 4"/>
          <p:cNvSpPr>
            <a:spLocks noGrp="1" noChangeArrowheads="1"/>
          </p:cNvSpPr>
          <p:nvPr>
            <p:ph type="ftr" sz="quarter" idx="11"/>
          </p:nvPr>
        </p:nvSpPr>
        <p:spPr>
          <a:ln/>
        </p:spPr>
        <p:txBody>
          <a:bodyPr/>
          <a:lstStyle>
            <a:lvl1pPr>
              <a:defRPr/>
            </a:lvl1pPr>
          </a:lstStyle>
          <a:p>
            <a:endParaRPr lang="en-US" dirty="0"/>
          </a:p>
        </p:txBody>
      </p:sp>
      <p:sp>
        <p:nvSpPr>
          <p:cNvPr id="7" name="Slide Number Placeholder 5"/>
          <p:cNvSpPr>
            <a:spLocks noGrp="1" noChangeArrowheads="1"/>
          </p:cNvSpPr>
          <p:nvPr>
            <p:ph type="sldNum" sz="quarter" idx="12"/>
          </p:nvPr>
        </p:nvSpPr>
        <p:spPr>
          <a:ln/>
        </p:spPr>
        <p:txBody>
          <a:bodyPr/>
          <a:lstStyle>
            <a:lvl1pPr>
              <a:defRPr/>
            </a:lvl1pPr>
          </a:lstStyle>
          <a:p>
            <a:fld id="{3D1CC53A-415C-D74C-81E2-D7C895C9248F}" type="slidenum">
              <a:rPr lang="en-US" smtClean="0"/>
              <a:t>‹#›</a:t>
            </a:fld>
            <a:endParaRPr lang="en-US" dirty="0"/>
          </a:p>
        </p:txBody>
      </p:sp>
    </p:spTree>
    <p:extLst>
      <p:ext uri="{BB962C8B-B14F-4D97-AF65-F5344CB8AC3E}">
        <p14:creationId xmlns:p14="http://schemas.microsoft.com/office/powerpoint/2010/main" val="2620941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noChangeArrowheads="1"/>
          </p:cNvSpPr>
          <p:nvPr>
            <p:ph type="dt" sz="half" idx="10"/>
          </p:nvPr>
        </p:nvSpPr>
        <p:spPr>
          <a:ln/>
        </p:spPr>
        <p:txBody>
          <a:bodyPr/>
          <a:lstStyle>
            <a:lvl1pPr>
              <a:defRPr/>
            </a:lvl1pPr>
          </a:lstStyle>
          <a:p>
            <a:fld id="{3CC7BA73-A211-134E-AABE-4C69FE31BA8D}" type="datetimeFigureOut">
              <a:rPr lang="en-US" smtClean="0"/>
              <a:t>11/7/16</a:t>
            </a:fld>
            <a:endParaRPr lang="en-US" dirty="0"/>
          </a:p>
        </p:txBody>
      </p:sp>
      <p:sp>
        <p:nvSpPr>
          <p:cNvPr id="8" name="Footer Placeholder 4"/>
          <p:cNvSpPr>
            <a:spLocks noGrp="1" noChangeArrowheads="1"/>
          </p:cNvSpPr>
          <p:nvPr>
            <p:ph type="ftr" sz="quarter" idx="11"/>
          </p:nvPr>
        </p:nvSpPr>
        <p:spPr>
          <a:ln/>
        </p:spPr>
        <p:txBody>
          <a:bodyPr/>
          <a:lstStyle>
            <a:lvl1pPr>
              <a:defRPr/>
            </a:lvl1pPr>
          </a:lstStyle>
          <a:p>
            <a:endParaRPr lang="en-US" dirty="0"/>
          </a:p>
        </p:txBody>
      </p:sp>
      <p:sp>
        <p:nvSpPr>
          <p:cNvPr id="9" name="Slide Number Placeholder 5"/>
          <p:cNvSpPr>
            <a:spLocks noGrp="1" noChangeArrowheads="1"/>
          </p:cNvSpPr>
          <p:nvPr>
            <p:ph type="sldNum" sz="quarter" idx="12"/>
          </p:nvPr>
        </p:nvSpPr>
        <p:spPr>
          <a:ln/>
        </p:spPr>
        <p:txBody>
          <a:bodyPr/>
          <a:lstStyle>
            <a:lvl1pPr>
              <a:defRPr/>
            </a:lvl1pPr>
          </a:lstStyle>
          <a:p>
            <a:fld id="{3D1CC53A-415C-D74C-81E2-D7C895C9248F}" type="slidenum">
              <a:rPr lang="en-US" smtClean="0"/>
              <a:t>‹#›</a:t>
            </a:fld>
            <a:endParaRPr lang="en-US" dirty="0"/>
          </a:p>
        </p:txBody>
      </p:sp>
    </p:spTree>
    <p:extLst>
      <p:ext uri="{BB962C8B-B14F-4D97-AF65-F5344CB8AC3E}">
        <p14:creationId xmlns:p14="http://schemas.microsoft.com/office/powerpoint/2010/main" val="4013899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noChangeArrowheads="1"/>
          </p:cNvSpPr>
          <p:nvPr>
            <p:ph type="dt" sz="half" idx="10"/>
          </p:nvPr>
        </p:nvSpPr>
        <p:spPr>
          <a:ln/>
        </p:spPr>
        <p:txBody>
          <a:bodyPr/>
          <a:lstStyle>
            <a:lvl1pPr>
              <a:defRPr/>
            </a:lvl1pPr>
          </a:lstStyle>
          <a:p>
            <a:fld id="{3CC7BA73-A211-134E-AABE-4C69FE31BA8D}" type="datetimeFigureOut">
              <a:rPr lang="en-US" smtClean="0"/>
              <a:t>11/7/16</a:t>
            </a:fld>
            <a:endParaRPr lang="en-US" dirty="0"/>
          </a:p>
        </p:txBody>
      </p:sp>
      <p:sp>
        <p:nvSpPr>
          <p:cNvPr id="4" name="Footer Placeholder 4"/>
          <p:cNvSpPr>
            <a:spLocks noGrp="1" noChangeArrowheads="1"/>
          </p:cNvSpPr>
          <p:nvPr>
            <p:ph type="ftr" sz="quarter" idx="11"/>
          </p:nvPr>
        </p:nvSpPr>
        <p:spPr>
          <a:ln/>
        </p:spPr>
        <p:txBody>
          <a:bodyPr/>
          <a:lstStyle>
            <a:lvl1pPr>
              <a:defRPr/>
            </a:lvl1pPr>
          </a:lstStyle>
          <a:p>
            <a:endParaRPr lang="en-US" dirty="0"/>
          </a:p>
        </p:txBody>
      </p:sp>
      <p:sp>
        <p:nvSpPr>
          <p:cNvPr id="5" name="Slide Number Placeholder 5"/>
          <p:cNvSpPr>
            <a:spLocks noGrp="1" noChangeArrowheads="1"/>
          </p:cNvSpPr>
          <p:nvPr>
            <p:ph type="sldNum" sz="quarter" idx="12"/>
          </p:nvPr>
        </p:nvSpPr>
        <p:spPr>
          <a:ln/>
        </p:spPr>
        <p:txBody>
          <a:bodyPr/>
          <a:lstStyle>
            <a:lvl1pPr>
              <a:defRPr/>
            </a:lvl1pPr>
          </a:lstStyle>
          <a:p>
            <a:fld id="{3D1CC53A-415C-D74C-81E2-D7C895C9248F}" type="slidenum">
              <a:rPr lang="en-US" smtClean="0"/>
              <a:t>‹#›</a:t>
            </a:fld>
            <a:endParaRPr lang="en-US" dirty="0"/>
          </a:p>
        </p:txBody>
      </p:sp>
    </p:spTree>
    <p:extLst>
      <p:ext uri="{BB962C8B-B14F-4D97-AF65-F5344CB8AC3E}">
        <p14:creationId xmlns:p14="http://schemas.microsoft.com/office/powerpoint/2010/main" val="3211561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fld id="{3CC7BA73-A211-134E-AABE-4C69FE31BA8D}" type="datetimeFigureOut">
              <a:rPr lang="en-US" smtClean="0"/>
              <a:t>11/7/16</a:t>
            </a:fld>
            <a:endParaRPr lang="en-US" dirty="0"/>
          </a:p>
        </p:txBody>
      </p:sp>
      <p:sp>
        <p:nvSpPr>
          <p:cNvPr id="3" name="Footer Placeholder 4"/>
          <p:cNvSpPr>
            <a:spLocks noGrp="1" noChangeArrowheads="1"/>
          </p:cNvSpPr>
          <p:nvPr>
            <p:ph type="ftr" sz="quarter" idx="11"/>
          </p:nvPr>
        </p:nvSpPr>
        <p:spPr>
          <a:ln/>
        </p:spPr>
        <p:txBody>
          <a:bodyPr/>
          <a:lstStyle>
            <a:lvl1pPr>
              <a:defRPr/>
            </a:lvl1pPr>
          </a:lstStyle>
          <a:p>
            <a:endParaRPr lang="en-US" dirty="0"/>
          </a:p>
        </p:txBody>
      </p:sp>
      <p:sp>
        <p:nvSpPr>
          <p:cNvPr id="4" name="Slide Number Placeholder 5"/>
          <p:cNvSpPr>
            <a:spLocks noGrp="1" noChangeArrowheads="1"/>
          </p:cNvSpPr>
          <p:nvPr>
            <p:ph type="sldNum" sz="quarter" idx="12"/>
          </p:nvPr>
        </p:nvSpPr>
        <p:spPr>
          <a:ln/>
        </p:spPr>
        <p:txBody>
          <a:bodyPr/>
          <a:lstStyle>
            <a:lvl1pPr>
              <a:defRPr/>
            </a:lvl1pPr>
          </a:lstStyle>
          <a:p>
            <a:fld id="{3D1CC53A-415C-D74C-81E2-D7C895C9248F}" type="slidenum">
              <a:rPr lang="en-US" smtClean="0"/>
              <a:t>‹#›</a:t>
            </a:fld>
            <a:endParaRPr lang="en-US" dirty="0"/>
          </a:p>
        </p:txBody>
      </p:sp>
    </p:spTree>
    <p:extLst>
      <p:ext uri="{BB962C8B-B14F-4D97-AF65-F5344CB8AC3E}">
        <p14:creationId xmlns:p14="http://schemas.microsoft.com/office/powerpoint/2010/main" val="1085015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fld id="{3CC7BA73-A211-134E-AABE-4C69FE31BA8D}" type="datetimeFigureOut">
              <a:rPr lang="en-US" smtClean="0"/>
              <a:t>11/7/16</a:t>
            </a:fld>
            <a:endParaRPr lang="en-US" dirty="0"/>
          </a:p>
        </p:txBody>
      </p:sp>
      <p:sp>
        <p:nvSpPr>
          <p:cNvPr id="6" name="Footer Placeholder 4"/>
          <p:cNvSpPr>
            <a:spLocks noGrp="1" noChangeArrowheads="1"/>
          </p:cNvSpPr>
          <p:nvPr>
            <p:ph type="ftr" sz="quarter" idx="11"/>
          </p:nvPr>
        </p:nvSpPr>
        <p:spPr>
          <a:ln/>
        </p:spPr>
        <p:txBody>
          <a:bodyPr/>
          <a:lstStyle>
            <a:lvl1pPr>
              <a:defRPr/>
            </a:lvl1pPr>
          </a:lstStyle>
          <a:p>
            <a:endParaRPr lang="en-US" dirty="0"/>
          </a:p>
        </p:txBody>
      </p:sp>
      <p:sp>
        <p:nvSpPr>
          <p:cNvPr id="7" name="Slide Number Placeholder 5"/>
          <p:cNvSpPr>
            <a:spLocks noGrp="1" noChangeArrowheads="1"/>
          </p:cNvSpPr>
          <p:nvPr>
            <p:ph type="sldNum" sz="quarter" idx="12"/>
          </p:nvPr>
        </p:nvSpPr>
        <p:spPr>
          <a:ln/>
        </p:spPr>
        <p:txBody>
          <a:bodyPr/>
          <a:lstStyle>
            <a:lvl1pPr>
              <a:defRPr/>
            </a:lvl1pPr>
          </a:lstStyle>
          <a:p>
            <a:fld id="{3D1CC53A-415C-D74C-81E2-D7C895C9248F}" type="slidenum">
              <a:rPr lang="en-US" smtClean="0"/>
              <a:t>‹#›</a:t>
            </a:fld>
            <a:endParaRPr lang="en-US" dirty="0"/>
          </a:p>
        </p:txBody>
      </p:sp>
    </p:spTree>
    <p:extLst>
      <p:ext uri="{BB962C8B-B14F-4D97-AF65-F5344CB8AC3E}">
        <p14:creationId xmlns:p14="http://schemas.microsoft.com/office/powerpoint/2010/main" val="394829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sym typeface="Calibri" charset="0"/>
              </a:rPr>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fld id="{3CC7BA73-A211-134E-AABE-4C69FE31BA8D}" type="datetimeFigureOut">
              <a:rPr lang="en-US" smtClean="0"/>
              <a:t>11/7/16</a:t>
            </a:fld>
            <a:endParaRPr lang="en-US" dirty="0"/>
          </a:p>
        </p:txBody>
      </p:sp>
      <p:sp>
        <p:nvSpPr>
          <p:cNvPr id="6" name="Footer Placeholder 4"/>
          <p:cNvSpPr>
            <a:spLocks noGrp="1" noChangeArrowheads="1"/>
          </p:cNvSpPr>
          <p:nvPr>
            <p:ph type="ftr" sz="quarter" idx="11"/>
          </p:nvPr>
        </p:nvSpPr>
        <p:spPr>
          <a:ln/>
        </p:spPr>
        <p:txBody>
          <a:bodyPr/>
          <a:lstStyle>
            <a:lvl1pPr>
              <a:defRPr/>
            </a:lvl1pPr>
          </a:lstStyle>
          <a:p>
            <a:endParaRPr lang="en-US" dirty="0"/>
          </a:p>
        </p:txBody>
      </p:sp>
      <p:sp>
        <p:nvSpPr>
          <p:cNvPr id="7" name="Slide Number Placeholder 5"/>
          <p:cNvSpPr>
            <a:spLocks noGrp="1" noChangeArrowheads="1"/>
          </p:cNvSpPr>
          <p:nvPr>
            <p:ph type="sldNum" sz="quarter" idx="12"/>
          </p:nvPr>
        </p:nvSpPr>
        <p:spPr>
          <a:ln/>
        </p:spPr>
        <p:txBody>
          <a:bodyPr/>
          <a:lstStyle>
            <a:lvl1pPr>
              <a:defRPr/>
            </a:lvl1pPr>
          </a:lstStyle>
          <a:p>
            <a:fld id="{3D1CC53A-415C-D74C-81E2-D7C895C9248F}" type="slidenum">
              <a:rPr lang="en-US" smtClean="0"/>
              <a:t>‹#›</a:t>
            </a:fld>
            <a:endParaRPr lang="en-US" dirty="0"/>
          </a:p>
        </p:txBody>
      </p:sp>
    </p:spTree>
    <p:extLst>
      <p:ext uri="{BB962C8B-B14F-4D97-AF65-F5344CB8AC3E}">
        <p14:creationId xmlns:p14="http://schemas.microsoft.com/office/powerpoint/2010/main" val="14609985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smtClean="0">
                <a:sym typeface="Calibri" charset="0"/>
              </a:rPr>
              <a:t>Click to edit Master title style</a:t>
            </a:r>
            <a:endParaRPr lang="en-US" altLang="zh-CN">
              <a:sym typeface="Calibri" charset="0"/>
            </a:endParaRPr>
          </a:p>
        </p:txBody>
      </p:sp>
      <p:sp>
        <p:nvSpPr>
          <p:cNvPr id="1027" name="Text Placeholder 2"/>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smtClean="0">
                <a:sym typeface="Calibri" charset="0"/>
              </a:rPr>
              <a:t>Click to edit Master text styles</a:t>
            </a:r>
          </a:p>
          <a:p>
            <a:pPr lvl="1"/>
            <a:r>
              <a:rPr lang="en-US" altLang="zh-CN" smtClean="0">
                <a:sym typeface="Calibri" charset="0"/>
              </a:rPr>
              <a:t>Second level</a:t>
            </a:r>
          </a:p>
          <a:p>
            <a:pPr lvl="2"/>
            <a:r>
              <a:rPr lang="en-US" altLang="zh-CN" smtClean="0">
                <a:sym typeface="Calibri" charset="0"/>
              </a:rPr>
              <a:t>Third level</a:t>
            </a:r>
          </a:p>
          <a:p>
            <a:pPr lvl="3"/>
            <a:r>
              <a:rPr lang="en-US" altLang="zh-CN" smtClean="0">
                <a:sym typeface="Calibri" charset="0"/>
              </a:rPr>
              <a:t>Fourth level</a:t>
            </a:r>
          </a:p>
          <a:p>
            <a:pPr lvl="4"/>
            <a:r>
              <a:rPr lang="en-US" altLang="zh-CN" smtClean="0">
                <a:sym typeface="Calibri" charset="0"/>
              </a:rPr>
              <a:t>Fifth level</a:t>
            </a:r>
            <a:endParaRPr lang="en-US" altLang="zh-CN">
              <a:sym typeface="Calibri" charset="0"/>
            </a:endParaRPr>
          </a:p>
        </p:txBody>
      </p:sp>
      <p:sp>
        <p:nvSpPr>
          <p:cNvPr id="1028" name="Date Placeholder 3"/>
          <p:cNvSpPr>
            <a:spLocks noGrp="1" noChangeArrowheads="1"/>
          </p:cNvSpPr>
          <p:nvPr>
            <p:ph type="dt" sz="half" idx="2"/>
          </p:nvPr>
        </p:nvSpPr>
        <p:spPr bwMode="auto">
          <a:xfrm>
            <a:off x="457200" y="4767263"/>
            <a:ext cx="21336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defRPr sz="1200" smtClean="0">
                <a:solidFill>
                  <a:srgbClr val="FFFFFF"/>
                </a:solidFill>
                <a:latin typeface="+mn-lt"/>
                <a:ea typeface="ＭＳ Ｐゴシック" charset="0"/>
                <a:sym typeface="Calibri" charset="0"/>
              </a:defRPr>
            </a:lvl1pPr>
          </a:lstStyle>
          <a:p>
            <a:fld id="{3CC7BA73-A211-134E-AABE-4C69FE31BA8D}" type="datetimeFigureOut">
              <a:rPr lang="en-US" smtClean="0"/>
              <a:t>11/7/16</a:t>
            </a:fld>
            <a:endParaRPr lang="en-US" dirty="0"/>
          </a:p>
        </p:txBody>
      </p:sp>
      <p:sp>
        <p:nvSpPr>
          <p:cNvPr id="1029" name="Footer Placeholder 4"/>
          <p:cNvSpPr>
            <a:spLocks noGrp="1" noChangeArrowheads="1"/>
          </p:cNvSpPr>
          <p:nvPr>
            <p:ph type="ftr" sz="quarter" idx="3"/>
          </p:nvPr>
        </p:nvSpPr>
        <p:spPr bwMode="auto">
          <a:xfrm>
            <a:off x="3124200" y="4767263"/>
            <a:ext cx="28956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1200" smtClean="0">
                <a:solidFill>
                  <a:srgbClr val="FFFFFF"/>
                </a:solidFill>
                <a:latin typeface="+mn-lt"/>
                <a:ea typeface="ＭＳ Ｐゴシック" charset="0"/>
                <a:sym typeface="Calibri" charset="0"/>
              </a:defRPr>
            </a:lvl1pPr>
          </a:lstStyle>
          <a:p>
            <a:endParaRPr lang="en-US" dirty="0"/>
          </a:p>
        </p:txBody>
      </p:sp>
      <p:sp>
        <p:nvSpPr>
          <p:cNvPr id="1030" name="Slide Number Placeholder 5"/>
          <p:cNvSpPr>
            <a:spLocks noGrp="1" noChangeArrowheads="1"/>
          </p:cNvSpPr>
          <p:nvPr>
            <p:ph type="sldNum" sz="quarter" idx="4"/>
          </p:nvPr>
        </p:nvSpPr>
        <p:spPr bwMode="auto">
          <a:xfrm>
            <a:off x="6553200" y="4767263"/>
            <a:ext cx="21336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r">
              <a:defRPr sz="1200" smtClean="0">
                <a:solidFill>
                  <a:srgbClr val="FFFFFF"/>
                </a:solidFill>
                <a:latin typeface="+mn-lt"/>
                <a:ea typeface="ＭＳ Ｐゴシック" charset="0"/>
                <a:sym typeface="Calibri" charset="0"/>
              </a:defRPr>
            </a:lvl1pPr>
          </a:lstStyle>
          <a:p>
            <a:fld id="{3D1CC53A-415C-D74C-81E2-D7C895C9248F}" type="slidenum">
              <a:rPr lang="en-US" smtClean="0"/>
              <a:t>‹#›</a:t>
            </a:fld>
            <a:endParaRPr lang="en-US" dirty="0"/>
          </a:p>
        </p:txBody>
      </p:sp>
    </p:spTree>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fontAlgn="base" hangingPunct="1">
        <a:spcBef>
          <a:spcPct val="0"/>
        </a:spcBef>
        <a:spcAft>
          <a:spcPct val="0"/>
        </a:spcAft>
        <a:defRPr sz="4400">
          <a:solidFill>
            <a:schemeClr val="tx1"/>
          </a:solidFill>
          <a:latin typeface="+mj-lt"/>
          <a:ea typeface="+mj-ea"/>
          <a:cs typeface="+mj-cs"/>
          <a:sym typeface="Calibri" charset="0"/>
        </a:defRPr>
      </a:lvl1pPr>
      <a:lvl2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2pPr>
      <a:lvl3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3pPr>
      <a:lvl4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4pPr>
      <a:lvl5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5pPr>
      <a:lvl6pPr marL="4572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6pPr>
      <a:lvl7pPr marL="9144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7pPr>
      <a:lvl8pPr marL="13716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8pPr>
      <a:lvl9pPr marL="18288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9pPr>
    </p:titleStyle>
    <p:bodyStyle>
      <a:lvl1pPr marL="342900" indent="-342900" algn="l" defTabSz="0" rtl="0" eaLnBrk="1" fontAlgn="base" hangingPunct="1">
        <a:spcBef>
          <a:spcPct val="20000"/>
        </a:spcBef>
        <a:spcAft>
          <a:spcPct val="0"/>
        </a:spcAft>
        <a:buFont typeface="Arial" charset="0"/>
        <a:buChar char="•"/>
        <a:defRPr sz="3200">
          <a:solidFill>
            <a:schemeClr val="tx1"/>
          </a:solidFill>
          <a:latin typeface="+mn-lt"/>
          <a:ea typeface="+mn-ea"/>
          <a:cs typeface="+mn-cs"/>
          <a:sym typeface="Calibri" charset="0"/>
        </a:defRPr>
      </a:lvl1pPr>
      <a:lvl2pPr marL="742950" indent="-285750" algn="l" defTabSz="0" rtl="0" eaLnBrk="1" fontAlgn="base" hangingPunct="1">
        <a:spcBef>
          <a:spcPct val="20000"/>
        </a:spcBef>
        <a:spcAft>
          <a:spcPct val="0"/>
        </a:spcAft>
        <a:buFont typeface="Arial" charset="0"/>
        <a:buChar char="–"/>
        <a:defRPr sz="2800">
          <a:solidFill>
            <a:schemeClr val="tx1"/>
          </a:solidFill>
          <a:latin typeface="+mn-lt"/>
          <a:ea typeface="+mn-ea"/>
          <a:cs typeface="+mn-cs"/>
          <a:sym typeface="Calibri" charset="0"/>
        </a:defRPr>
      </a:lvl2pPr>
      <a:lvl3pPr marL="1143000" indent="-228600" algn="l" defTabSz="0" rtl="0" eaLnBrk="1" fontAlgn="base" hangingPunct="1">
        <a:spcBef>
          <a:spcPct val="20000"/>
        </a:spcBef>
        <a:spcAft>
          <a:spcPct val="0"/>
        </a:spcAft>
        <a:buFont typeface="Arial" charset="0"/>
        <a:buChar char="•"/>
        <a:defRPr sz="2400">
          <a:solidFill>
            <a:schemeClr val="tx1"/>
          </a:solidFill>
          <a:latin typeface="+mn-lt"/>
          <a:ea typeface="+mn-ea"/>
          <a:cs typeface="+mn-cs"/>
          <a:sym typeface="Calibri" charset="0"/>
        </a:defRPr>
      </a:lvl3pPr>
      <a:lvl4pPr marL="1600200" indent="-228600" algn="l" defTabSz="0" rtl="0" eaLnBrk="1" fontAlgn="base" hangingPunct="1">
        <a:spcBef>
          <a:spcPct val="20000"/>
        </a:spcBef>
        <a:spcAft>
          <a:spcPct val="0"/>
        </a:spcAft>
        <a:buFont typeface="Arial" charset="0"/>
        <a:buChar char="–"/>
        <a:defRPr sz="2000">
          <a:solidFill>
            <a:schemeClr val="tx1"/>
          </a:solidFill>
          <a:latin typeface="+mn-lt"/>
          <a:ea typeface="+mn-ea"/>
          <a:cs typeface="+mn-cs"/>
          <a:sym typeface="Calibri" charset="0"/>
        </a:defRPr>
      </a:lvl4pPr>
      <a:lvl5pPr marL="2057400" indent="-228600" algn="l" defTabSz="0" rtl="0" eaLnBrk="1" fontAlgn="base" hangingPunct="1">
        <a:spcBef>
          <a:spcPct val="20000"/>
        </a:spcBef>
        <a:spcAft>
          <a:spcPct val="0"/>
        </a:spcAft>
        <a:buFont typeface="Arial" charset="0"/>
        <a:buChar char="»"/>
        <a:defRPr sz="2000">
          <a:solidFill>
            <a:schemeClr val="tx1"/>
          </a:solidFill>
          <a:latin typeface="+mn-lt"/>
          <a:ea typeface="+mn-ea"/>
          <a:cs typeface="+mn-cs"/>
          <a:sym typeface="Calibri" charset="0"/>
        </a:defRPr>
      </a:lvl5pPr>
      <a:lvl6pPr marL="2514600" indent="-228600" algn="l" defTabSz="0" rtl="0" eaLnBrk="1" fontAlgn="base" hangingPunct="1">
        <a:spcBef>
          <a:spcPct val="20000"/>
        </a:spcBef>
        <a:spcAft>
          <a:spcPct val="0"/>
        </a:spcAft>
        <a:buFont typeface="Arial" charset="0"/>
        <a:buChar char="»"/>
        <a:defRPr sz="2000">
          <a:solidFill>
            <a:schemeClr val="tx1"/>
          </a:solidFill>
          <a:latin typeface="+mn-lt"/>
          <a:ea typeface="+mn-ea"/>
          <a:cs typeface="+mn-cs"/>
          <a:sym typeface="Calibri" charset="0"/>
        </a:defRPr>
      </a:lvl6pPr>
      <a:lvl7pPr marL="2971800" indent="-228600" algn="l" defTabSz="0" rtl="0" eaLnBrk="1" fontAlgn="base" hangingPunct="1">
        <a:spcBef>
          <a:spcPct val="20000"/>
        </a:spcBef>
        <a:spcAft>
          <a:spcPct val="0"/>
        </a:spcAft>
        <a:buFont typeface="Arial" charset="0"/>
        <a:buChar char="»"/>
        <a:defRPr sz="2000">
          <a:solidFill>
            <a:schemeClr val="tx1"/>
          </a:solidFill>
          <a:latin typeface="+mn-lt"/>
          <a:ea typeface="+mn-ea"/>
          <a:cs typeface="+mn-cs"/>
          <a:sym typeface="Calibri" charset="0"/>
        </a:defRPr>
      </a:lvl7pPr>
      <a:lvl8pPr marL="3429000" indent="-228600" algn="l" defTabSz="0" rtl="0" eaLnBrk="1" fontAlgn="base" hangingPunct="1">
        <a:spcBef>
          <a:spcPct val="20000"/>
        </a:spcBef>
        <a:spcAft>
          <a:spcPct val="0"/>
        </a:spcAft>
        <a:buFont typeface="Arial" charset="0"/>
        <a:buChar char="»"/>
        <a:defRPr sz="2000">
          <a:solidFill>
            <a:schemeClr val="tx1"/>
          </a:solidFill>
          <a:latin typeface="+mn-lt"/>
          <a:ea typeface="+mn-ea"/>
          <a:cs typeface="+mn-cs"/>
          <a:sym typeface="Calibri" charset="0"/>
        </a:defRPr>
      </a:lvl8pPr>
      <a:lvl9pPr marL="3886200" indent="-228600" algn="l" defTabSz="0" rtl="0" eaLnBrk="1" fontAlgn="base" hangingPunct="1">
        <a:spcBef>
          <a:spcPct val="20000"/>
        </a:spcBef>
        <a:spcAft>
          <a:spcPct val="0"/>
        </a:spcAft>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 Id="rId3"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lostart.de/Webs/EN/Datenbank/Index.html" TargetMode="Externa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hyperlink" Target="http://provenance.si.edu/" TargetMode="External"/><Relationship Id="rId1" Type="http://schemas.openxmlformats.org/officeDocument/2006/relationships/slideLayout" Target="../slideLayouts/slideLayout1.xml"/><Relationship Id="rId2" Type="http://schemas.openxmlformats.org/officeDocument/2006/relationships/hyperlink" Target="http://provenance.si.edu/jsp/index.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35171"/>
            <a:ext cx="9144000" cy="1323439"/>
          </a:xfrm>
          <a:prstGeom prst="rect">
            <a:avLst/>
          </a:prstGeom>
          <a:solidFill>
            <a:schemeClr val="bg2">
              <a:lumMod val="50000"/>
              <a:alpha val="64000"/>
            </a:schemeClr>
          </a:solidFill>
        </p:spPr>
        <p:txBody>
          <a:bodyPr wrap="square">
            <a:spAutoFit/>
          </a:bodyPr>
          <a:lstStyle/>
          <a:p>
            <a:r>
              <a:rPr lang="en-US" sz="1600" dirty="0" smtClean="0">
                <a:solidFill>
                  <a:srgbClr val="F9E34A"/>
                </a:solidFill>
                <a:latin typeface="Corbel"/>
                <a:cs typeface="Corbel"/>
              </a:rPr>
              <a:t>			</a:t>
            </a:r>
          </a:p>
          <a:p>
            <a:r>
              <a:rPr lang="en-US" sz="1600" dirty="0">
                <a:solidFill>
                  <a:srgbClr val="F9E34A"/>
                </a:solidFill>
                <a:latin typeface="Corbel"/>
                <a:cs typeface="Corbel"/>
              </a:rPr>
              <a:t>	</a:t>
            </a:r>
            <a:r>
              <a:rPr lang="en-US" sz="1600" dirty="0" smtClean="0">
                <a:solidFill>
                  <a:srgbClr val="F9E34A"/>
                </a:solidFill>
                <a:latin typeface="Corbel"/>
                <a:cs typeface="Corbel"/>
              </a:rPr>
              <a:t>		Smithsonian Provenance Research Initiative (SPRI)</a:t>
            </a:r>
          </a:p>
          <a:p>
            <a:pPr lvl="3"/>
            <a:r>
              <a:rPr lang="en-US" sz="1600" dirty="0" smtClean="0">
                <a:solidFill>
                  <a:srgbClr val="F9E34A"/>
                </a:solidFill>
                <a:latin typeface="Corbel"/>
                <a:ea typeface="ＭＳ Ｐゴシック" charset="0"/>
                <a:cs typeface="Corbel"/>
                <a:sym typeface="Calibri" charset="0"/>
              </a:rPr>
              <a:t>Office of the Under Secretary for History, Art, and Culture,</a:t>
            </a:r>
          </a:p>
          <a:p>
            <a:r>
              <a:rPr lang="en-US" sz="1600" dirty="0" smtClean="0">
                <a:solidFill>
                  <a:srgbClr val="F9E34A"/>
                </a:solidFill>
                <a:latin typeface="Corbel"/>
                <a:ea typeface="ＭＳ Ｐゴシック" charset="0"/>
                <a:cs typeface="Corbel"/>
                <a:sym typeface="Calibri" charset="0"/>
              </a:rPr>
              <a:t>			Smithsonian Institution, Washington, D.C.</a:t>
            </a:r>
          </a:p>
          <a:p>
            <a:pPr algn="ctr"/>
            <a:r>
              <a:rPr lang="en-US" sz="1600" b="1" i="1" dirty="0" smtClean="0">
                <a:solidFill>
                  <a:srgbClr val="F9E34A"/>
                </a:solidFill>
                <a:latin typeface="Corbel"/>
                <a:cs typeface="Corbel"/>
              </a:rPr>
              <a:t>  </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2523" y="111371"/>
            <a:ext cx="1160633" cy="1154091"/>
          </a:xfrm>
          <a:prstGeom prst="rect">
            <a:avLst/>
          </a:prstGeom>
        </p:spPr>
      </p:pic>
      <p:sp>
        <p:nvSpPr>
          <p:cNvPr id="3" name="Rectangle 2"/>
          <p:cNvSpPr/>
          <p:nvPr/>
        </p:nvSpPr>
        <p:spPr>
          <a:xfrm>
            <a:off x="-38100" y="1329246"/>
            <a:ext cx="9144000" cy="4462761"/>
          </a:xfrm>
          <a:prstGeom prst="rect">
            <a:avLst/>
          </a:prstGeom>
        </p:spPr>
        <p:txBody>
          <a:bodyPr wrap="square">
            <a:spAutoFit/>
          </a:bodyPr>
          <a:lstStyle/>
          <a:p>
            <a:pPr algn="ctr" eaLnBrk="0" hangingPunct="0">
              <a:buFont typeface="Arial" charset="0"/>
              <a:buNone/>
              <a:defRPr/>
            </a:pPr>
            <a:r>
              <a:rPr lang="en-US" sz="2000" b="1" dirty="0" smtClean="0">
                <a:solidFill>
                  <a:srgbClr val="FFC306"/>
                </a:solidFill>
                <a:ea typeface="ＭＳ Ｐゴシック" charset="0"/>
                <a:cs typeface="ＭＳ Ｐゴシック" charset="0"/>
                <a:sym typeface="Calibri" charset="0"/>
              </a:rPr>
              <a:t>SPRI Team</a:t>
            </a:r>
            <a:endParaRPr lang="en-US" sz="2000" b="1" dirty="0">
              <a:solidFill>
                <a:srgbClr val="FFC306"/>
              </a:solidFill>
              <a:ea typeface="ＭＳ Ｐゴシック" charset="0"/>
              <a:cs typeface="ＭＳ Ｐゴシック" charset="0"/>
              <a:sym typeface="Calibri" charset="0"/>
            </a:endParaRPr>
          </a:p>
          <a:p>
            <a:pPr algn="ctr" eaLnBrk="0" hangingPunct="0">
              <a:buFont typeface="Arial" charset="0"/>
              <a:buNone/>
              <a:defRPr/>
            </a:pPr>
            <a:endParaRPr lang="en-US" dirty="0">
              <a:solidFill>
                <a:srgbClr val="FFFFFF"/>
              </a:solidFill>
              <a:ea typeface="ＭＳ Ｐゴシック" charset="0"/>
              <a:cs typeface="ＭＳ Ｐゴシック" charset="0"/>
              <a:sym typeface="Calibri" charset="0"/>
            </a:endParaRPr>
          </a:p>
          <a:p>
            <a:pPr algn="ctr" eaLnBrk="0" hangingPunct="0">
              <a:defRPr/>
            </a:pPr>
            <a:r>
              <a:rPr lang="en-US" dirty="0" smtClean="0">
                <a:solidFill>
                  <a:srgbClr val="FFFFFF"/>
                </a:solidFill>
                <a:ea typeface="ＭＳ Ｐゴシック" charset="0"/>
                <a:cs typeface="ＭＳ Ｐゴシック" charset="0"/>
                <a:sym typeface="Calibri" charset="0"/>
              </a:rPr>
              <a:t>Jane Milosch, Director</a:t>
            </a:r>
          </a:p>
          <a:p>
            <a:pPr algn="ctr" eaLnBrk="0" hangingPunct="0">
              <a:defRPr/>
            </a:pPr>
            <a:r>
              <a:rPr lang="en-US" dirty="0" smtClean="0">
                <a:solidFill>
                  <a:srgbClr val="FFFFFF"/>
                </a:solidFill>
                <a:ea typeface="ＭＳ Ｐゴシック" charset="0"/>
                <a:cs typeface="ＭＳ Ｐゴシック" charset="0"/>
                <a:sym typeface="Calibri" charset="0"/>
              </a:rPr>
              <a:t>Laurie </a:t>
            </a:r>
            <a:r>
              <a:rPr lang="en-US" dirty="0">
                <a:solidFill>
                  <a:srgbClr val="FFFFFF"/>
                </a:solidFill>
                <a:ea typeface="ＭＳ Ｐゴシック" charset="0"/>
                <a:cs typeface="ＭＳ Ｐゴシック" charset="0"/>
                <a:sym typeface="Calibri" charset="0"/>
              </a:rPr>
              <a:t>Stein, Senior Provenance </a:t>
            </a:r>
            <a:r>
              <a:rPr lang="en-US" dirty="0" smtClean="0">
                <a:solidFill>
                  <a:srgbClr val="FFFFFF"/>
                </a:solidFill>
                <a:ea typeface="ＭＳ Ｐゴシック" charset="0"/>
                <a:cs typeface="ＭＳ Ｐゴシック" charset="0"/>
                <a:sym typeface="Calibri" charset="0"/>
              </a:rPr>
              <a:t>Advisor</a:t>
            </a:r>
            <a:endParaRPr lang="en-US" dirty="0">
              <a:solidFill>
                <a:srgbClr val="FFFFFF"/>
              </a:solidFill>
              <a:ea typeface="ＭＳ Ｐゴシック" charset="0"/>
              <a:cs typeface="ＭＳ Ｐゴシック" charset="0"/>
              <a:sym typeface="Calibri" charset="0"/>
            </a:endParaRPr>
          </a:p>
          <a:p>
            <a:pPr algn="ctr" eaLnBrk="0" hangingPunct="0">
              <a:defRPr/>
            </a:pPr>
            <a:r>
              <a:rPr lang="en-US" dirty="0" smtClean="0">
                <a:solidFill>
                  <a:srgbClr val="FFFFFF"/>
                </a:solidFill>
                <a:ea typeface="ＭＳ Ｐゴシック" charset="0"/>
                <a:cs typeface="ＭＳ Ｐゴシック" charset="0"/>
                <a:sym typeface="Calibri" charset="0"/>
              </a:rPr>
              <a:t>Lynn </a:t>
            </a:r>
            <a:r>
              <a:rPr lang="en-US" dirty="0">
                <a:solidFill>
                  <a:srgbClr val="FFFFFF"/>
                </a:solidFill>
                <a:ea typeface="ＭＳ Ｐゴシック" charset="0"/>
                <a:cs typeface="ＭＳ Ｐゴシック" charset="0"/>
                <a:sym typeface="Calibri" charset="0"/>
              </a:rPr>
              <a:t>Nicholas, </a:t>
            </a:r>
            <a:r>
              <a:rPr lang="en-US" dirty="0" smtClean="0">
                <a:solidFill>
                  <a:srgbClr val="FFFFFF"/>
                </a:solidFill>
                <a:ea typeface="ＭＳ Ｐゴシック" charset="0"/>
                <a:cs typeface="ＭＳ Ｐゴシック" charset="0"/>
                <a:sym typeface="Calibri" charset="0"/>
              </a:rPr>
              <a:t>Project </a:t>
            </a:r>
            <a:r>
              <a:rPr lang="en-US" dirty="0">
                <a:solidFill>
                  <a:srgbClr val="FFFFFF"/>
                </a:solidFill>
                <a:ea typeface="ＭＳ Ｐゴシック" charset="0"/>
                <a:cs typeface="ＭＳ Ｐゴシック" charset="0"/>
                <a:sym typeface="Calibri" charset="0"/>
              </a:rPr>
              <a:t>Advisor</a:t>
            </a:r>
          </a:p>
          <a:p>
            <a:pPr algn="ctr" eaLnBrk="0" hangingPunct="0">
              <a:defRPr/>
            </a:pPr>
            <a:r>
              <a:rPr lang="en-US" dirty="0" smtClean="0">
                <a:solidFill>
                  <a:srgbClr val="FFFFFF"/>
                </a:solidFill>
                <a:ea typeface="ＭＳ Ｐゴシック" charset="0"/>
                <a:cs typeface="ＭＳ Ｐゴシック" charset="0"/>
                <a:sym typeface="Calibri" charset="0"/>
              </a:rPr>
              <a:t>Nick </a:t>
            </a:r>
            <a:r>
              <a:rPr lang="en-US" dirty="0">
                <a:solidFill>
                  <a:srgbClr val="FFFFFF"/>
                </a:solidFill>
                <a:ea typeface="ＭＳ Ｐゴシック" charset="0"/>
                <a:cs typeface="ＭＳ Ｐゴシック" charset="0"/>
                <a:sym typeface="Calibri" charset="0"/>
              </a:rPr>
              <a:t>Pearce, </a:t>
            </a:r>
            <a:r>
              <a:rPr lang="en-US" dirty="0" smtClean="0">
                <a:solidFill>
                  <a:srgbClr val="FFFFFF"/>
                </a:solidFill>
                <a:ea typeface="ＭＳ Ｐゴシック" charset="0"/>
                <a:cs typeface="ＭＳ Ｐゴシック" charset="0"/>
                <a:sym typeface="Calibri" charset="0"/>
              </a:rPr>
              <a:t>SPRI Senior 2014-2016, </a:t>
            </a:r>
            <a:r>
              <a:rPr lang="en-US" dirty="0">
                <a:solidFill>
                  <a:srgbClr val="FFFFFF"/>
                </a:solidFill>
                <a:ea typeface="ＭＳ Ｐゴシック" charset="0"/>
                <a:cs typeface="ＭＳ Ｐゴシック" charset="0"/>
                <a:sym typeface="Calibri" charset="0"/>
              </a:rPr>
              <a:t>and Richmond Chair of Fine Art, University of Glasgow, U.K.</a:t>
            </a:r>
          </a:p>
          <a:p>
            <a:pPr algn="ctr" eaLnBrk="0" hangingPunct="0">
              <a:defRPr/>
            </a:pPr>
            <a:r>
              <a:rPr lang="en-US" dirty="0">
                <a:solidFill>
                  <a:srgbClr val="FFFFFF"/>
                </a:solidFill>
                <a:ea typeface="ＭＳ Ｐゴシック" charset="0"/>
                <a:cs typeface="ＭＳ Ｐゴシック" charset="0"/>
                <a:sym typeface="Calibri" charset="0"/>
              </a:rPr>
              <a:t>Andrea Hull, Program Associate</a:t>
            </a:r>
          </a:p>
          <a:p>
            <a:pPr algn="ctr">
              <a:defRPr/>
            </a:pPr>
            <a:r>
              <a:rPr lang="en-US" dirty="0">
                <a:solidFill>
                  <a:srgbClr val="FFFFFF"/>
                </a:solidFill>
                <a:ea typeface="ＭＳ Ｐゴシック" charset="0"/>
                <a:cs typeface="ＭＳ Ｐゴシック" charset="0"/>
                <a:sym typeface="Calibri" charset="0"/>
              </a:rPr>
              <a:t>Johanna Best, Program Manager for Scholarly and Public Engagement, Mellon/ACLS Fellow </a:t>
            </a:r>
          </a:p>
          <a:p>
            <a:pPr algn="ctr" eaLnBrk="0" hangingPunct="0">
              <a:defRPr/>
            </a:pPr>
            <a:r>
              <a:rPr lang="en-US" dirty="0">
                <a:solidFill>
                  <a:srgbClr val="FFFFFF"/>
                </a:solidFill>
                <a:ea typeface="ＭＳ Ｐゴシック" charset="0"/>
                <a:cs typeface="ＭＳ Ｐゴシック" charset="0"/>
                <a:sym typeface="Calibri" charset="0"/>
              </a:rPr>
              <a:t>Colleen Carroll, </a:t>
            </a:r>
            <a:r>
              <a:rPr lang="en-US" dirty="0" smtClean="0">
                <a:solidFill>
                  <a:srgbClr val="FFFFFF"/>
                </a:solidFill>
                <a:ea typeface="ＭＳ Ｐゴシック" charset="0"/>
                <a:cs typeface="ＭＳ Ｐゴシック" charset="0"/>
                <a:sym typeface="Calibri" charset="0"/>
              </a:rPr>
              <a:t>Program Associate</a:t>
            </a:r>
            <a:endParaRPr lang="en-US" dirty="0">
              <a:solidFill>
                <a:srgbClr val="FFFFFF"/>
              </a:solidFill>
              <a:ea typeface="ＭＳ Ｐゴシック" charset="0"/>
              <a:cs typeface="ＭＳ Ｐゴシック" charset="0"/>
              <a:sym typeface="Calibri" charset="0"/>
            </a:endParaRPr>
          </a:p>
          <a:p>
            <a:pPr algn="ctr" eaLnBrk="0" hangingPunct="0">
              <a:defRPr/>
            </a:pPr>
            <a:r>
              <a:rPr lang="en-US" b="1" dirty="0"/>
              <a:t>SPRI and Freer Gallery of Art  &amp; Arthur M.  </a:t>
            </a:r>
            <a:r>
              <a:rPr lang="en-US" b="1" dirty="0" err="1"/>
              <a:t>Sackler</a:t>
            </a:r>
            <a:r>
              <a:rPr lang="en-US" b="1" dirty="0"/>
              <a:t> Gallery</a:t>
            </a:r>
            <a:endParaRPr lang="en-US" dirty="0">
              <a:solidFill>
                <a:srgbClr val="FFFFFF"/>
              </a:solidFill>
              <a:ea typeface="ＭＳ Ｐゴシック" charset="0"/>
              <a:cs typeface="ＭＳ Ｐゴシック" charset="0"/>
              <a:sym typeface="Calibri" charset="0"/>
            </a:endParaRPr>
          </a:p>
          <a:p>
            <a:pPr algn="ctr" eaLnBrk="0" hangingPunct="0">
              <a:buFont typeface="Arial" charset="0"/>
              <a:buNone/>
              <a:defRPr/>
            </a:pPr>
            <a:r>
              <a:rPr lang="en-US" dirty="0">
                <a:solidFill>
                  <a:srgbClr val="FFFFFF"/>
                </a:solidFill>
                <a:ea typeface="ＭＳ Ｐゴシック" charset="0"/>
                <a:cs typeface="ＭＳ Ｐゴシック" charset="0"/>
                <a:sym typeface="Calibri" charset="0"/>
              </a:rPr>
              <a:t>Elizabeth </a:t>
            </a:r>
            <a:r>
              <a:rPr lang="en-US" dirty="0" err="1">
                <a:solidFill>
                  <a:srgbClr val="FFFFFF"/>
                </a:solidFill>
                <a:ea typeface="ＭＳ Ｐゴシック" charset="0"/>
                <a:cs typeface="ＭＳ Ｐゴシック" charset="0"/>
                <a:sym typeface="Calibri" charset="0"/>
              </a:rPr>
              <a:t>Duley</a:t>
            </a:r>
            <a:r>
              <a:rPr lang="en-US" dirty="0">
                <a:solidFill>
                  <a:srgbClr val="FFFFFF"/>
                </a:solidFill>
                <a:ea typeface="ＭＳ Ｐゴシック" charset="0"/>
                <a:cs typeface="ＭＳ Ｐゴシック" charset="0"/>
                <a:sym typeface="Calibri" charset="0"/>
              </a:rPr>
              <a:t>, Head of Collections</a:t>
            </a:r>
          </a:p>
          <a:p>
            <a:pPr algn="ctr">
              <a:defRPr/>
            </a:pPr>
            <a:r>
              <a:rPr lang="en-US" dirty="0"/>
              <a:t>Jeffrey Smith, Asst. Registrar for Collections Information Technology</a:t>
            </a:r>
            <a:endParaRPr lang="en-US" dirty="0">
              <a:solidFill>
                <a:srgbClr val="FFFFFF"/>
              </a:solidFill>
              <a:ea typeface="ＭＳ Ｐゴシック" charset="0"/>
              <a:cs typeface="ＭＳ Ｐゴシック" charset="0"/>
              <a:sym typeface="Calibri" charset="0"/>
            </a:endParaRPr>
          </a:p>
          <a:p>
            <a:pPr algn="ctr" eaLnBrk="0" hangingPunct="0">
              <a:defRPr/>
            </a:pPr>
            <a:endParaRPr lang="en-US" dirty="0">
              <a:solidFill>
                <a:srgbClr val="FFFFFF"/>
              </a:solidFill>
              <a:ea typeface="ＭＳ Ｐゴシック" charset="0"/>
              <a:cs typeface="ＭＳ Ｐゴシック" charset="0"/>
              <a:sym typeface="Calibri" charset="0"/>
            </a:endParaRPr>
          </a:p>
          <a:p>
            <a:pPr algn="ctr" eaLnBrk="0" hangingPunct="0">
              <a:buFont typeface="Arial" charset="0"/>
              <a:buNone/>
              <a:defRPr/>
            </a:pPr>
            <a:endParaRPr lang="en-US" sz="1600" dirty="0">
              <a:solidFill>
                <a:srgbClr val="FFFFFF"/>
              </a:solidFill>
              <a:ea typeface="ＭＳ Ｐゴシック" charset="0"/>
              <a:cs typeface="ＭＳ Ｐゴシック" charset="0"/>
              <a:sym typeface="Calibri" charset="0"/>
            </a:endParaRPr>
          </a:p>
          <a:p>
            <a:pPr algn="ctr">
              <a:defRPr/>
            </a:pPr>
            <a:endParaRPr lang="en-US" sz="1600" dirty="0">
              <a:solidFill>
                <a:srgbClr val="FFFFFF"/>
              </a:solidFill>
              <a:ea typeface="ＭＳ Ｐゴシック" charset="0"/>
              <a:cs typeface="ＭＳ Ｐゴシック" charset="0"/>
              <a:sym typeface="Calibri" charset="0"/>
            </a:endParaRPr>
          </a:p>
          <a:p>
            <a:pPr algn="ctr">
              <a:defRPr/>
            </a:pPr>
            <a:endParaRPr lang="en-US" sz="1600" dirty="0">
              <a:solidFill>
                <a:srgbClr val="FFFFFF"/>
              </a:solidFill>
              <a:ea typeface="ＭＳ Ｐゴシック" charset="0"/>
              <a:cs typeface="ＭＳ Ｐゴシック" charset="0"/>
              <a:sym typeface="Calibri" charset="0"/>
            </a:endParaRPr>
          </a:p>
        </p:txBody>
      </p:sp>
    </p:spTree>
    <p:extLst>
      <p:ext uri="{BB962C8B-B14F-4D97-AF65-F5344CB8AC3E}">
        <p14:creationId xmlns:p14="http://schemas.microsoft.com/office/powerpoint/2010/main" val="36423761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3"/>
          <p:cNvSpPr txBox="1">
            <a:spLocks noChangeArrowheads="1"/>
          </p:cNvSpPr>
          <p:nvPr/>
        </p:nvSpPr>
        <p:spPr bwMode="auto">
          <a:xfrm>
            <a:off x="87321" y="156637"/>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SimSun" charset="0"/>
                <a:cs typeface="SimSun" charset="0"/>
                <a:sym typeface="Arial" charset="0"/>
              </a:defRPr>
            </a:lvl1pPr>
            <a:lvl2pPr marL="742950" indent="-285750" eaLnBrk="0" hangingPunct="0">
              <a:defRPr sz="2400">
                <a:solidFill>
                  <a:schemeClr val="tx1"/>
                </a:solidFill>
                <a:latin typeface="Arial" charset="0"/>
                <a:ea typeface="SimSun" charset="0"/>
                <a:cs typeface="SimSun" charset="0"/>
                <a:sym typeface="Arial" charset="0"/>
              </a:defRPr>
            </a:lvl2pPr>
            <a:lvl3pPr marL="1143000" indent="-228600" eaLnBrk="0" hangingPunct="0">
              <a:defRPr sz="2400">
                <a:solidFill>
                  <a:schemeClr val="tx1"/>
                </a:solidFill>
                <a:latin typeface="Arial" charset="0"/>
                <a:ea typeface="SimSun" charset="0"/>
                <a:cs typeface="SimSun" charset="0"/>
                <a:sym typeface="Arial" charset="0"/>
              </a:defRPr>
            </a:lvl3pPr>
            <a:lvl4pPr marL="1600200" indent="-228600" eaLnBrk="0" hangingPunct="0">
              <a:defRPr sz="2400">
                <a:solidFill>
                  <a:schemeClr val="tx1"/>
                </a:solidFill>
                <a:latin typeface="Arial" charset="0"/>
                <a:ea typeface="SimSun" charset="0"/>
                <a:cs typeface="SimSun" charset="0"/>
                <a:sym typeface="Arial" charset="0"/>
              </a:defRPr>
            </a:lvl4pPr>
            <a:lvl5pPr marL="2057400" indent="-228600" eaLnBrk="0" hangingPunct="0">
              <a:defRPr sz="2400">
                <a:solidFill>
                  <a:schemeClr val="tx1"/>
                </a:solidFill>
                <a:latin typeface="Arial" charset="0"/>
                <a:ea typeface="SimSun" charset="0"/>
                <a:cs typeface="SimSun" charset="0"/>
                <a:sym typeface="Arial"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sym typeface="Arial"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sym typeface="Arial"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sym typeface="Arial"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sym typeface="Arial" charset="0"/>
              </a:defRPr>
            </a:lvl9pPr>
          </a:lstStyle>
          <a:p>
            <a:pPr eaLnBrk="1" hangingPunct="1"/>
            <a:r>
              <a:rPr lang="en-US" b="1" dirty="0" smtClean="0">
                <a:solidFill>
                  <a:srgbClr val="FFC306"/>
                </a:solidFill>
                <a:latin typeface="Calibri" charset="0"/>
                <a:ea typeface="ＭＳ Ｐゴシック" charset="0"/>
                <a:cs typeface="ＭＳ Ｐゴシック" charset="0"/>
                <a:sym typeface="Calibri" charset="0"/>
              </a:rPr>
              <a:t>Provenance Research: Freer </a:t>
            </a:r>
            <a:r>
              <a:rPr lang="en-US" b="1" dirty="0">
                <a:solidFill>
                  <a:srgbClr val="FFC306"/>
                </a:solidFill>
                <a:latin typeface="Calibri" charset="0"/>
                <a:ea typeface="ＭＳ Ｐゴシック" charset="0"/>
                <a:cs typeface="ＭＳ Ｐゴシック" charset="0"/>
                <a:sym typeface="Calibri" charset="0"/>
              </a:rPr>
              <a:t>Gallery of Art &amp;</a:t>
            </a:r>
            <a:r>
              <a:rPr lang="en-US" b="1" dirty="0" smtClean="0">
                <a:solidFill>
                  <a:srgbClr val="FFC306"/>
                </a:solidFill>
                <a:latin typeface="Calibri" charset="0"/>
                <a:ea typeface="ＭＳ Ｐゴシック" charset="0"/>
                <a:cs typeface="ＭＳ Ｐゴシック" charset="0"/>
                <a:sym typeface="Calibri" charset="0"/>
              </a:rPr>
              <a:t> </a:t>
            </a:r>
            <a:r>
              <a:rPr lang="en-US" b="1" dirty="0">
                <a:solidFill>
                  <a:srgbClr val="FFC306"/>
                </a:solidFill>
                <a:latin typeface="Calibri" charset="0"/>
                <a:ea typeface="ＭＳ Ｐゴシック" charset="0"/>
                <a:cs typeface="ＭＳ Ｐゴシック" charset="0"/>
                <a:sym typeface="Calibri" charset="0"/>
              </a:rPr>
              <a:t>Arthur M. Sackler </a:t>
            </a:r>
            <a:r>
              <a:rPr lang="en-US" b="1" dirty="0" smtClean="0">
                <a:solidFill>
                  <a:srgbClr val="FFC306"/>
                </a:solidFill>
                <a:latin typeface="Calibri" charset="0"/>
                <a:ea typeface="ＭＳ Ｐゴシック" charset="0"/>
                <a:cs typeface="ＭＳ Ｐゴシック" charset="0"/>
                <a:sym typeface="Calibri" charset="0"/>
              </a:rPr>
              <a:t>Gallery</a:t>
            </a:r>
            <a:endParaRPr lang="en-US" b="1" dirty="0">
              <a:solidFill>
                <a:srgbClr val="FFC306"/>
              </a:solidFill>
              <a:latin typeface="Calibri" charset="0"/>
              <a:ea typeface="ＭＳ Ｐゴシック" charset="0"/>
              <a:cs typeface="ＭＳ Ｐゴシック" charset="0"/>
            </a:endParaRPr>
          </a:p>
        </p:txBody>
      </p:sp>
      <p:pic>
        <p:nvPicPr>
          <p:cNvPr id="7" name="Picture 2" descr="FSG Cultural Property.png"/>
          <p:cNvPicPr>
            <a:picLocks noChangeAspect="1"/>
          </p:cNvPicPr>
          <p:nvPr/>
        </p:nvPicPr>
        <p:blipFill rotWithShape="1">
          <a:blip r:embed="rId3">
            <a:extLst>
              <a:ext uri="{28A0092B-C50C-407E-A947-70E740481C1C}">
                <a14:useLocalDpi xmlns:a14="http://schemas.microsoft.com/office/drawing/2010/main" val="0"/>
              </a:ext>
            </a:extLst>
          </a:blip>
          <a:srcRect b="20078"/>
          <a:stretch/>
        </p:blipFill>
        <p:spPr bwMode="auto">
          <a:xfrm>
            <a:off x="153894" y="786943"/>
            <a:ext cx="4364317" cy="42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FSG Main.png"/>
          <p:cNvPicPr>
            <a:picLocks noChangeAspect="1"/>
          </p:cNvPicPr>
          <p:nvPr/>
        </p:nvPicPr>
        <p:blipFill rotWithShape="1">
          <a:blip r:embed="rId4">
            <a:extLst>
              <a:ext uri="{28A0092B-C50C-407E-A947-70E740481C1C}">
                <a14:useLocalDpi xmlns:a14="http://schemas.microsoft.com/office/drawing/2010/main" val="0"/>
              </a:ext>
            </a:extLst>
          </a:blip>
          <a:srcRect b="13633"/>
          <a:stretch/>
        </p:blipFill>
        <p:spPr bwMode="auto">
          <a:xfrm>
            <a:off x="4659321" y="772833"/>
            <a:ext cx="4368800" cy="42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66350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noChangeArrowheads="1"/>
          </p:cNvSpPr>
          <p:nvPr>
            <p:ph type="ctrTitle"/>
          </p:nvPr>
        </p:nvSpPr>
        <p:spPr>
          <a:xfrm>
            <a:off x="0" y="-2613"/>
            <a:ext cx="9144000" cy="596504"/>
          </a:xfrm>
          <a:solidFill>
            <a:srgbClr val="92D050"/>
          </a:solidFill>
        </p:spPr>
        <p:txBody>
          <a:bodyPr/>
          <a:lstStyle/>
          <a:p>
            <a:r>
              <a:rPr lang="en-US" altLang="zh-CN" sz="2800" b="1" dirty="0" smtClean="0">
                <a:solidFill>
                  <a:srgbClr val="315C81"/>
                </a:solidFill>
                <a:latin typeface="Calibri" charset="0"/>
                <a:ea typeface="SimSun" charset="0"/>
                <a:cs typeface="SimSun" charset="0"/>
              </a:rPr>
              <a:t>SPRI: Freer and Sackler Galleries</a:t>
            </a:r>
            <a:endParaRPr lang="en-US" altLang="zh-CN" sz="2800" b="1" dirty="0">
              <a:solidFill>
                <a:srgbClr val="315C81"/>
              </a:solidFill>
              <a:latin typeface="Calibri" charset="0"/>
              <a:ea typeface="SimSun" charset="0"/>
              <a:cs typeface="SimSun" charset="0"/>
            </a:endParaRPr>
          </a:p>
        </p:txBody>
      </p:sp>
      <p:sp>
        <p:nvSpPr>
          <p:cNvPr id="20483" name="Rectangle 2"/>
          <p:cNvSpPr>
            <a:spLocks noChangeArrowheads="1"/>
          </p:cNvSpPr>
          <p:nvPr/>
        </p:nvSpPr>
        <p:spPr bwMode="auto">
          <a:xfrm>
            <a:off x="89645" y="742952"/>
            <a:ext cx="89907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a:solidFill>
                  <a:srgbClr val="FFC000"/>
                </a:solidFill>
                <a:latin typeface="Calibri" charset="0"/>
                <a:ea typeface="ＭＳ Ｐゴシック" charset="0"/>
                <a:cs typeface="ＭＳ Ｐゴシック" charset="0"/>
                <a:sym typeface="Calibri" charset="0"/>
              </a:rPr>
              <a:t>Since </a:t>
            </a:r>
            <a:r>
              <a:rPr lang="en-US" b="1" dirty="0" smtClean="0">
                <a:solidFill>
                  <a:srgbClr val="FFC000"/>
                </a:solidFill>
                <a:latin typeface="Calibri" charset="0"/>
                <a:ea typeface="ＭＳ Ｐゴシック" charset="0"/>
                <a:cs typeface="ＭＳ Ｐゴシック" charset="0"/>
                <a:sym typeface="Calibri" charset="0"/>
              </a:rPr>
              <a:t>2009, </a:t>
            </a:r>
            <a:r>
              <a:rPr lang="en-US" b="1" dirty="0">
                <a:solidFill>
                  <a:srgbClr val="FFC000"/>
                </a:solidFill>
                <a:latin typeface="Calibri" charset="0"/>
                <a:ea typeface="ＭＳ Ｐゴシック" charset="0"/>
                <a:cs typeface="ＭＳ Ｐゴシック" charset="0"/>
                <a:sym typeface="Calibri" charset="0"/>
              </a:rPr>
              <a:t>nearly 400 Asian artworks have been  researched and searchable on FSG website</a:t>
            </a:r>
            <a:endParaRPr lang="en-US" dirty="0">
              <a:ea typeface="ＭＳ Ｐゴシック" charset="0"/>
              <a:cs typeface="ＭＳ Ｐゴシック" charset="0"/>
            </a:endParaRPr>
          </a:p>
        </p:txBody>
      </p:sp>
      <p:sp>
        <p:nvSpPr>
          <p:cNvPr id="20487" name="Rectangle 7"/>
          <p:cNvSpPr>
            <a:spLocks noChangeArrowheads="1"/>
          </p:cNvSpPr>
          <p:nvPr/>
        </p:nvSpPr>
        <p:spPr bwMode="auto">
          <a:xfrm>
            <a:off x="4965611" y="1803284"/>
            <a:ext cx="411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solidFill>
                  <a:srgbClr val="FFC000"/>
                </a:solidFill>
                <a:latin typeface="Calibri" charset="0"/>
                <a:ea typeface="ＭＳ Ｐゴシック" charset="0"/>
                <a:cs typeface="ＭＳ Ｐゴシック" charset="0"/>
                <a:sym typeface="Calibri" charset="0"/>
              </a:rPr>
              <a:t>Downloadable workbook for Asian Art WWII-era Provenance Research</a:t>
            </a:r>
            <a:endParaRPr lang="en-US" dirty="0">
              <a:ea typeface="ＭＳ Ｐゴシック" charset="0"/>
              <a:cs typeface="ＭＳ Ｐゴシック" charset="0"/>
            </a:endParaRPr>
          </a:p>
        </p:txBody>
      </p:sp>
      <p:pic>
        <p:nvPicPr>
          <p:cNvPr id="12" name="Picture 3" descr="secondp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2437" y="2583392"/>
            <a:ext cx="3524363" cy="20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5-11-20 at 2.01.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89" y="1255888"/>
            <a:ext cx="4375221" cy="3506611"/>
          </a:xfrm>
          <a:prstGeom prst="rect">
            <a:avLst/>
          </a:prstGeom>
        </p:spPr>
      </p:pic>
    </p:spTree>
    <p:extLst>
      <p:ext uri="{BB962C8B-B14F-4D97-AF65-F5344CB8AC3E}">
        <p14:creationId xmlns:p14="http://schemas.microsoft.com/office/powerpoint/2010/main" val="166726259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287868" y="4001912"/>
            <a:ext cx="3657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dirty="0">
                <a:solidFill>
                  <a:srgbClr val="FFFFFF"/>
                </a:solidFill>
                <a:ea typeface="ＭＳ Ｐゴシック" charset="0"/>
                <a:cs typeface="Corbel"/>
                <a:sym typeface="Calibri" charset="0"/>
              </a:rPr>
              <a:t>Hans Syz European Porcelain Collection, donated to American History Museum in 1961, Meissen Chinoiserie teapot and cover, 1724-25, catalog 74.130ab</a:t>
            </a:r>
            <a:endParaRPr lang="en-US" sz="1400" b="1" dirty="0">
              <a:solidFill>
                <a:srgbClr val="FFC000"/>
              </a:solidFill>
              <a:ea typeface="ＭＳ Ｐゴシック" charset="0"/>
              <a:cs typeface="Corbel"/>
              <a:sym typeface="Calibri" charset="0"/>
            </a:endParaRPr>
          </a:p>
        </p:txBody>
      </p:sp>
      <p:sp>
        <p:nvSpPr>
          <p:cNvPr id="21510" name="TextBox 7"/>
          <p:cNvSpPr>
            <a:spLocks noChangeArrowheads="1"/>
          </p:cNvSpPr>
          <p:nvPr/>
        </p:nvSpPr>
        <p:spPr bwMode="auto">
          <a:xfrm>
            <a:off x="4116917" y="931335"/>
            <a:ext cx="4741333" cy="707886"/>
          </a:xfrm>
          <a:prstGeom prst="rect">
            <a:avLst/>
          </a:prstGeom>
          <a:solidFill>
            <a:srgbClr val="0C5986">
              <a:alpha val="48000"/>
            </a:srgbClr>
          </a:solidFill>
          <a:ln>
            <a:noFill/>
          </a:ln>
          <a:extLst/>
        </p:spPr>
        <p:txBody>
          <a:bodyPr wrap="square">
            <a:spAutoFit/>
          </a:bodyPr>
          <a:lstStyle/>
          <a:p>
            <a:pPr algn="ctr"/>
            <a:r>
              <a:rPr lang="en-US" sz="2000" dirty="0">
                <a:ea typeface="ＭＳ Ｐゴシック" charset="0"/>
                <a:cs typeface="Corbel"/>
                <a:sym typeface="Calibri" charset="0"/>
              </a:rPr>
              <a:t>Cooper-Hewitt National Design Museum, New York</a:t>
            </a:r>
          </a:p>
        </p:txBody>
      </p:sp>
      <p:sp>
        <p:nvSpPr>
          <p:cNvPr id="10" name="TextBox 7"/>
          <p:cNvSpPr>
            <a:spLocks noChangeArrowheads="1"/>
          </p:cNvSpPr>
          <p:nvPr/>
        </p:nvSpPr>
        <p:spPr bwMode="auto">
          <a:xfrm>
            <a:off x="330201" y="917224"/>
            <a:ext cx="3409244" cy="707886"/>
          </a:xfrm>
          <a:prstGeom prst="rect">
            <a:avLst/>
          </a:prstGeom>
          <a:solidFill>
            <a:srgbClr val="0C5986">
              <a:alpha val="52000"/>
            </a:srgbClr>
          </a:solidFill>
          <a:ln>
            <a:noFill/>
          </a:ln>
          <a:extLst/>
        </p:spPr>
        <p:txBody>
          <a:bodyPr wrap="square">
            <a:spAutoFit/>
          </a:bodyPr>
          <a:lstStyle/>
          <a:p>
            <a:pPr algn="ctr"/>
            <a:r>
              <a:rPr lang="en-US" sz="2000" dirty="0">
                <a:solidFill>
                  <a:srgbClr val="FFFFFF"/>
                </a:solidFill>
                <a:ea typeface="ＭＳ Ｐゴシック" charset="0"/>
                <a:cs typeface="Corbel"/>
                <a:sym typeface="Calibri" charset="0"/>
              </a:rPr>
              <a:t>National Museum of American History, Washington, D.C.</a:t>
            </a:r>
            <a:endParaRPr lang="en-US" sz="2000" dirty="0">
              <a:solidFill>
                <a:srgbClr val="FFFFFF"/>
              </a:solidFill>
              <a:ea typeface="ＭＳ Ｐゴシック" charset="0"/>
              <a:cs typeface="Corbel"/>
            </a:endParaRPr>
          </a:p>
        </p:txBody>
      </p:sp>
      <p:sp>
        <p:nvSpPr>
          <p:cNvPr id="8" name="Title 1"/>
          <p:cNvSpPr>
            <a:spLocks noGrp="1" noChangeArrowheads="1"/>
          </p:cNvSpPr>
          <p:nvPr>
            <p:ph type="ctrTitle"/>
          </p:nvPr>
        </p:nvSpPr>
        <p:spPr>
          <a:xfrm>
            <a:off x="1" y="1"/>
            <a:ext cx="9144000" cy="762000"/>
          </a:xfrm>
          <a:solidFill>
            <a:srgbClr val="92D050"/>
          </a:solidFill>
        </p:spPr>
        <p:txBody>
          <a:bodyPr/>
          <a:lstStyle/>
          <a:p>
            <a:r>
              <a:rPr lang="en-US" altLang="zh-CN" sz="2800" b="1" dirty="0" smtClean="0">
                <a:solidFill>
                  <a:schemeClr val="bg2"/>
                </a:solidFill>
              </a:rPr>
              <a:t>SPRI: </a:t>
            </a:r>
            <a:r>
              <a:rPr lang="en-US" sz="2800" b="1" dirty="0" smtClean="0">
                <a:solidFill>
                  <a:schemeClr val="bg2"/>
                </a:solidFill>
              </a:rPr>
              <a:t>Decorative </a:t>
            </a:r>
            <a:r>
              <a:rPr lang="en-US" sz="2800" b="1" dirty="0">
                <a:solidFill>
                  <a:schemeClr val="bg2"/>
                </a:solidFill>
              </a:rPr>
              <a:t>Arts Provenance Research Projects</a:t>
            </a:r>
            <a:endParaRPr lang="en-US" altLang="zh-CN" sz="2800" b="1" dirty="0">
              <a:solidFill>
                <a:schemeClr val="bg2"/>
              </a:solidFill>
            </a:endParaRPr>
          </a:p>
        </p:txBody>
      </p:sp>
      <p:pic>
        <p:nvPicPr>
          <p:cNvPr id="11" name="Picture 4" descr="Meiss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1" y="1702218"/>
            <a:ext cx="3441458" cy="228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Cooper-Hewitt-MattFlynnAH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9555" y="1702218"/>
            <a:ext cx="3566583" cy="313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11919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descr="C:\Users\Jane\AppData\Local\Microsoft\Windows\Temporary Internet Files\Content.Outlook\JJFD0TW8\NARA Holocaust International Resources Page.png"/>
          <p:cNvPicPr>
            <a:picLocks noChangeAspect="1" noChangeArrowheads="1"/>
          </p:cNvPicPr>
          <p:nvPr/>
        </p:nvPicPr>
        <p:blipFill>
          <a:blip r:embed="rId2">
            <a:extLst>
              <a:ext uri="{28A0092B-C50C-407E-A947-70E740481C1C}">
                <a14:useLocalDpi xmlns:a14="http://schemas.microsoft.com/office/drawing/2010/main" val="0"/>
              </a:ext>
            </a:extLst>
          </a:blip>
          <a:srcRect r="873" b="7462"/>
          <a:stretch>
            <a:fillRect/>
          </a:stretch>
        </p:blipFill>
        <p:spPr bwMode="auto">
          <a:xfrm>
            <a:off x="3335865" y="1265241"/>
            <a:ext cx="5177943" cy="382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6"/>
          <p:cNvSpPr>
            <a:spLocks noChangeArrowheads="1"/>
          </p:cNvSpPr>
          <p:nvPr/>
        </p:nvSpPr>
        <p:spPr bwMode="auto">
          <a:xfrm>
            <a:off x="1411111" y="206903"/>
            <a:ext cx="7648223" cy="101566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dirty="0">
                <a:solidFill>
                  <a:schemeClr val="bg2"/>
                </a:solidFill>
                <a:ea typeface="ＭＳ Ｐゴシック" charset="0"/>
                <a:cs typeface="ＭＳ Ｐゴシック" charset="0"/>
                <a:sym typeface="Calibri" charset="0"/>
              </a:rPr>
              <a:t>2011 International Seminar at the  </a:t>
            </a:r>
            <a:r>
              <a:rPr lang="en-US" sz="2000" b="1" dirty="0">
                <a:solidFill>
                  <a:schemeClr val="bg2"/>
                </a:solidFill>
              </a:rPr>
              <a:t>National Archives and Records Administration:</a:t>
            </a:r>
            <a:r>
              <a:rPr lang="en-US" sz="2000" b="1" dirty="0">
                <a:solidFill>
                  <a:schemeClr val="bg2"/>
                </a:solidFill>
                <a:ea typeface="ＭＳ Ｐゴシック" charset="0"/>
                <a:cs typeface="ＭＳ Ｐゴシック" charset="0"/>
                <a:sym typeface="Calibri" charset="0"/>
              </a:rPr>
              <a:t> Information about New Online Resources at archives around the world</a:t>
            </a:r>
            <a:endParaRPr lang="en-US" sz="2000" b="1" dirty="0">
              <a:solidFill>
                <a:schemeClr val="bg2"/>
              </a:solidFill>
              <a:ea typeface="ＭＳ Ｐゴシック" charset="0"/>
              <a:cs typeface="ＭＳ Ｐゴシック" charset="0"/>
            </a:endParaRPr>
          </a:p>
        </p:txBody>
      </p:sp>
      <p:pic>
        <p:nvPicPr>
          <p:cNvPr id="8" name="Picture 1" descr="Seminar Program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691" y="1293640"/>
            <a:ext cx="2601865" cy="377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89691" y="206902"/>
            <a:ext cx="1021420" cy="1015663"/>
          </a:xfrm>
          <a:prstGeom prst="rect">
            <a:avLst/>
          </a:prstGeom>
        </p:spPr>
      </p:pic>
    </p:spTree>
    <p:extLst>
      <p:ext uri="{BB962C8B-B14F-4D97-AF65-F5344CB8AC3E}">
        <p14:creationId xmlns:p14="http://schemas.microsoft.com/office/powerpoint/2010/main" val="26825667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1-20 at 4.51.51 PM.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745865" y="196090"/>
            <a:ext cx="6051158" cy="238624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88872" y="196090"/>
            <a:ext cx="1481427" cy="1473077"/>
          </a:xfrm>
          <a:prstGeom prst="rect">
            <a:avLst/>
          </a:prstGeom>
        </p:spPr>
      </p:pic>
      <p:pic>
        <p:nvPicPr>
          <p:cNvPr id="7" name="Picture 6" descr="Screen Shot 2015-11-20 at 4.56.50 P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40735" y="3382595"/>
            <a:ext cx="3739444" cy="1588590"/>
          </a:xfrm>
          <a:prstGeom prst="rect">
            <a:avLst/>
          </a:prstGeom>
        </p:spPr>
      </p:pic>
      <p:pic>
        <p:nvPicPr>
          <p:cNvPr id="9" name="Picture 8" descr="Screen Shot 2015-11-20 at 5.07.1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426" y="1761773"/>
            <a:ext cx="2312564" cy="152823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990" y="2577281"/>
            <a:ext cx="3732421" cy="1599609"/>
          </a:xfrm>
          <a:prstGeom prst="rect">
            <a:avLst/>
          </a:prstGeom>
        </p:spPr>
      </p:pic>
      <p:sp>
        <p:nvSpPr>
          <p:cNvPr id="10" name="TextBox 9"/>
          <p:cNvSpPr txBox="1"/>
          <p:nvPr/>
        </p:nvSpPr>
        <p:spPr>
          <a:xfrm>
            <a:off x="4071718" y="4301446"/>
            <a:ext cx="4888134" cy="646331"/>
          </a:xfrm>
          <a:prstGeom prst="rect">
            <a:avLst/>
          </a:prstGeom>
          <a:noFill/>
        </p:spPr>
        <p:txBody>
          <a:bodyPr wrap="none" rtlCol="0">
            <a:spAutoFit/>
          </a:bodyPr>
          <a:lstStyle/>
          <a:p>
            <a:pPr algn="ctr"/>
            <a:r>
              <a:rPr lang="en-US" b="1" dirty="0" smtClean="0">
                <a:solidFill>
                  <a:srgbClr val="FFC306"/>
                </a:solidFill>
              </a:rPr>
              <a:t>New International Graduate Program Partnership</a:t>
            </a:r>
          </a:p>
          <a:p>
            <a:pPr algn="ctr"/>
            <a:r>
              <a:rPr lang="en-US" b="1" dirty="0" smtClean="0">
                <a:solidFill>
                  <a:srgbClr val="FFC306"/>
                </a:solidFill>
              </a:rPr>
              <a:t>Coming Soon!</a:t>
            </a:r>
            <a:endParaRPr lang="en-US" b="1" dirty="0">
              <a:solidFill>
                <a:srgbClr val="FFC306"/>
              </a:solidFill>
            </a:endParaRPr>
          </a:p>
        </p:txBody>
      </p:sp>
    </p:spTree>
    <p:extLst>
      <p:ext uri="{BB962C8B-B14F-4D97-AF65-F5344CB8AC3E}">
        <p14:creationId xmlns:p14="http://schemas.microsoft.com/office/powerpoint/2010/main" val="16693401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1-17 at 5.05.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88" y="628884"/>
            <a:ext cx="6674555" cy="4418925"/>
          </a:xfrm>
          <a:prstGeom prst="rect">
            <a:avLst/>
          </a:prstGeom>
        </p:spPr>
      </p:pic>
      <p:pic>
        <p:nvPicPr>
          <p:cNvPr id="5" name="Picture 4" descr="Screen Shot 2015-11-17 at 5.06.24 p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19333" y="1312333"/>
            <a:ext cx="2441223" cy="2864556"/>
          </a:xfrm>
          <a:prstGeom prst="rect">
            <a:avLst/>
          </a:prstGeom>
        </p:spPr>
      </p:pic>
      <p:pic>
        <p:nvPicPr>
          <p:cNvPr id="6" name="Content Placeholder 9" descr="AAA_hofmhans_2646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51573" y="1579540"/>
            <a:ext cx="2215156" cy="12921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4521255" y="2871714"/>
            <a:ext cx="2145474" cy="553998"/>
          </a:xfrm>
          <a:prstGeom prst="rect">
            <a:avLst/>
          </a:prstGeom>
        </p:spPr>
        <p:txBody>
          <a:bodyPr wrap="square">
            <a:spAutoFit/>
          </a:bodyPr>
          <a:lstStyle/>
          <a:p>
            <a:r>
              <a:rPr lang="en-US" sz="1000" dirty="0" smtClean="0">
                <a:solidFill>
                  <a:srgbClr val="24747D"/>
                </a:solidFill>
                <a:ea typeface="ＭＳ Ｐゴシック" charset="0"/>
                <a:cs typeface="Corbel"/>
                <a:sym typeface="Calibri" charset="0"/>
              </a:rPr>
              <a:t>Jacques </a:t>
            </a:r>
            <a:r>
              <a:rPr lang="en-US" sz="1000" dirty="0">
                <a:solidFill>
                  <a:srgbClr val="24747D"/>
                </a:solidFill>
                <a:ea typeface="ＭＳ Ｐゴシック" charset="0"/>
                <a:cs typeface="Corbel"/>
                <a:sym typeface="Calibri" charset="0"/>
              </a:rPr>
              <a:t>Seligmann &amp; Co. records, 1904-1978 (bulk 1913-1974). Archives of American Art.</a:t>
            </a:r>
            <a:endParaRPr lang="en-US" sz="1000" dirty="0">
              <a:solidFill>
                <a:srgbClr val="24747D"/>
              </a:solidFill>
              <a:ea typeface="ＭＳ Ｐゴシック" charset="0"/>
              <a:cs typeface="Corbel"/>
            </a:endParaRPr>
          </a:p>
        </p:txBody>
      </p:sp>
      <p:sp>
        <p:nvSpPr>
          <p:cNvPr id="8" name="Title 1"/>
          <p:cNvSpPr txBox="1">
            <a:spLocks noChangeArrowheads="1"/>
          </p:cNvSpPr>
          <p:nvPr/>
        </p:nvSpPr>
        <p:spPr bwMode="auto">
          <a:xfrm>
            <a:off x="0" y="1"/>
            <a:ext cx="9144000" cy="62888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solidFill>
                <a:latin typeface="+mj-lt"/>
                <a:ea typeface="+mj-ea"/>
                <a:cs typeface="+mj-cs"/>
                <a:sym typeface="Calibri" charset="0"/>
              </a:defRPr>
            </a:lvl1pPr>
            <a:lvl2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2pPr>
            <a:lvl3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3pPr>
            <a:lvl4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4pPr>
            <a:lvl5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5pPr>
            <a:lvl6pPr marL="4572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6pPr>
            <a:lvl7pPr marL="9144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7pPr>
            <a:lvl8pPr marL="13716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8pPr>
            <a:lvl9pPr marL="18288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9pPr>
          </a:lstStyle>
          <a:p>
            <a:r>
              <a:rPr lang="en-US" altLang="zh-CN" sz="2800" b="1" dirty="0" smtClean="0">
                <a:solidFill>
                  <a:schemeClr val="bg2"/>
                </a:solidFill>
                <a:latin typeface="Calibri"/>
                <a:ea typeface="SimSun" charset="0"/>
                <a:cs typeface="Calibri"/>
              </a:rPr>
              <a:t/>
            </a:r>
            <a:br>
              <a:rPr lang="en-US" altLang="zh-CN" sz="2800" b="1" dirty="0" smtClean="0">
                <a:solidFill>
                  <a:schemeClr val="bg2"/>
                </a:solidFill>
                <a:latin typeface="Calibri"/>
                <a:ea typeface="SimSun" charset="0"/>
                <a:cs typeface="Calibri"/>
              </a:rPr>
            </a:br>
            <a:endParaRPr lang="en-US" altLang="zh-CN" sz="2800" b="1" dirty="0" smtClean="0">
              <a:solidFill>
                <a:schemeClr val="bg2"/>
              </a:solidFill>
              <a:latin typeface="Calibri"/>
              <a:ea typeface="SimSun" charset="0"/>
              <a:cs typeface="Calibri"/>
            </a:endParaRPr>
          </a:p>
          <a:p>
            <a:endParaRPr lang="en-US" sz="2800" b="1" dirty="0">
              <a:solidFill>
                <a:schemeClr val="bg2"/>
              </a:solidFill>
              <a:latin typeface="Calibri"/>
              <a:ea typeface="SimSun" charset="0"/>
              <a:cs typeface="Calibri"/>
            </a:endParaRPr>
          </a:p>
          <a:p>
            <a:r>
              <a:rPr lang="en-US" sz="2800" b="1" dirty="0" smtClean="0">
                <a:solidFill>
                  <a:srgbClr val="315C81"/>
                </a:solidFill>
                <a:latin typeface="Calibri"/>
                <a:ea typeface="ＭＳ Ｐゴシック" charset="0"/>
                <a:cs typeface="Calibri"/>
              </a:rPr>
              <a:t>Technology </a:t>
            </a:r>
            <a:r>
              <a:rPr lang="en-US" sz="2800" b="1" dirty="0">
                <a:solidFill>
                  <a:srgbClr val="315C81"/>
                </a:solidFill>
                <a:latin typeface="Calibri"/>
                <a:ea typeface="ＭＳ Ｐゴシック" charset="0"/>
                <a:cs typeface="Calibri"/>
              </a:rPr>
              <a:t>and Shared Resources: Archives of American Art</a:t>
            </a:r>
          </a:p>
          <a:p>
            <a:r>
              <a:rPr lang="en-US" altLang="zh-CN" sz="2800" b="1" dirty="0" smtClean="0">
                <a:solidFill>
                  <a:schemeClr val="bg2"/>
                </a:solidFill>
                <a:latin typeface="Calibri"/>
                <a:ea typeface="SimSun" charset="0"/>
                <a:cs typeface="Calibri"/>
              </a:rPr>
              <a:t/>
            </a:r>
            <a:br>
              <a:rPr lang="en-US" altLang="zh-CN" sz="2800" b="1" dirty="0" smtClean="0">
                <a:solidFill>
                  <a:schemeClr val="bg2"/>
                </a:solidFill>
                <a:latin typeface="Calibri"/>
                <a:ea typeface="SimSun" charset="0"/>
                <a:cs typeface="Calibri"/>
              </a:rPr>
            </a:br>
            <a:r>
              <a:rPr lang="en-US" altLang="zh-CN" sz="2800" b="1" dirty="0" smtClean="0">
                <a:solidFill>
                  <a:srgbClr val="FFC000"/>
                </a:solidFill>
                <a:latin typeface="Calibri"/>
                <a:ea typeface="SimSun" charset="0"/>
                <a:cs typeface="Calibri"/>
              </a:rPr>
              <a:t/>
            </a:r>
            <a:br>
              <a:rPr lang="en-US" altLang="zh-CN" sz="2800" b="1" dirty="0" smtClean="0">
                <a:solidFill>
                  <a:srgbClr val="FFC000"/>
                </a:solidFill>
                <a:latin typeface="Calibri"/>
                <a:ea typeface="SimSun" charset="0"/>
                <a:cs typeface="Calibri"/>
              </a:rPr>
            </a:br>
            <a:endParaRPr lang="en-US" altLang="zh-CN" sz="2800" b="1" dirty="0">
              <a:solidFill>
                <a:schemeClr val="bg2"/>
              </a:solidFill>
              <a:latin typeface="Calibri"/>
              <a:ea typeface="SimSun" charset="0"/>
              <a:cs typeface="Calibri"/>
            </a:endParaRPr>
          </a:p>
        </p:txBody>
      </p:sp>
    </p:spTree>
    <p:extLst>
      <p:ext uri="{BB962C8B-B14F-4D97-AF65-F5344CB8AC3E}">
        <p14:creationId xmlns:p14="http://schemas.microsoft.com/office/powerpoint/2010/main" val="41752998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2"/>
          <p:cNvSpPr>
            <a:spLocks noGrp="1"/>
          </p:cNvSpPr>
          <p:nvPr>
            <p:ph type="title"/>
          </p:nvPr>
        </p:nvSpPr>
        <p:spPr/>
        <p:txBody>
          <a:bodyPr/>
          <a:lstStyle/>
          <a:p>
            <a:pPr eaLnBrk="1" hangingPunct="1"/>
            <a:r>
              <a:rPr lang="en-GB" sz="4000" i="1" dirty="0" smtClean="0"/>
              <a:t>CARP</a:t>
            </a:r>
          </a:p>
        </p:txBody>
      </p:sp>
      <p:sp>
        <p:nvSpPr>
          <p:cNvPr id="14338" name="Text Placeholder 4"/>
          <p:cNvSpPr>
            <a:spLocks noGrp="1"/>
          </p:cNvSpPr>
          <p:nvPr>
            <p:ph type="body" sz="half" idx="2"/>
          </p:nvPr>
        </p:nvSpPr>
        <p:spPr/>
        <p:txBody>
          <a:bodyPr/>
          <a:lstStyle/>
          <a:p>
            <a:pPr eaLnBrk="1" hangingPunct="1"/>
            <a:r>
              <a:rPr lang="en-GB" sz="3200" dirty="0" smtClean="0"/>
              <a:t>Chinese Art Research into Provenance </a:t>
            </a:r>
          </a:p>
        </p:txBody>
      </p:sp>
      <p:sp>
        <p:nvSpPr>
          <p:cNvPr id="14339" name="Content Placeholder 6"/>
          <p:cNvSpPr>
            <a:spLocks noGrp="1"/>
          </p:cNvSpPr>
          <p:nvPr>
            <p:ph idx="1"/>
          </p:nvPr>
        </p:nvSpPr>
        <p:spPr/>
        <p:txBody>
          <a:bodyPr/>
          <a:lstStyle/>
          <a:p>
            <a:pPr eaLnBrk="1" hangingPunct="1">
              <a:buFont typeface="Arial" charset="0"/>
              <a:buNone/>
            </a:pPr>
            <a:r>
              <a:rPr lang="en-GB" smtClean="0"/>
              <a:t> </a:t>
            </a:r>
          </a:p>
        </p:txBody>
      </p:sp>
      <p:pic>
        <p:nvPicPr>
          <p:cNvPr id="14340" name="Picture 7" descr="Carp vase.jpg"/>
          <p:cNvPicPr>
            <a:picLocks noChangeAspect="1"/>
          </p:cNvPicPr>
          <p:nvPr/>
        </p:nvPicPr>
        <p:blipFill>
          <a:blip r:embed="rId2" cstate="print"/>
          <a:srcRect l="23666" t="36458" r="27046" b="13542"/>
          <a:stretch>
            <a:fillRect/>
          </a:stretch>
        </p:blipFill>
        <p:spPr bwMode="auto">
          <a:xfrm>
            <a:off x="4556125" y="0"/>
            <a:ext cx="4165600" cy="5143500"/>
          </a:xfrm>
          <a:prstGeom prst="rect">
            <a:avLst/>
          </a:prstGeom>
          <a:noFill/>
          <a:ln w="9525">
            <a:noFill/>
            <a:miter lim="800000"/>
            <a:headEnd/>
            <a:tailEnd/>
          </a:ln>
        </p:spPr>
      </p:pic>
    </p:spTree>
    <p:extLst>
      <p:ext uri="{BB962C8B-B14F-4D97-AF65-F5344CB8AC3E}">
        <p14:creationId xmlns:p14="http://schemas.microsoft.com/office/powerpoint/2010/main" val="18443363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GB" smtClean="0"/>
              <a:t>What is CARP?</a:t>
            </a:r>
          </a:p>
        </p:txBody>
      </p:sp>
      <p:sp>
        <p:nvSpPr>
          <p:cNvPr id="17410" name="Text Placeholder 3"/>
          <p:cNvSpPr>
            <a:spLocks noGrp="1"/>
          </p:cNvSpPr>
          <p:nvPr>
            <p:ph type="body" sz="half" idx="2"/>
          </p:nvPr>
        </p:nvSpPr>
        <p:spPr/>
        <p:txBody>
          <a:bodyPr/>
          <a:lstStyle/>
          <a:p>
            <a:pPr eaLnBrk="1" hangingPunct="1">
              <a:buFont typeface="Arial" charset="0"/>
              <a:buChar char="•"/>
            </a:pPr>
            <a:r>
              <a:rPr lang="en-US" sz="1800" dirty="0" smtClean="0"/>
              <a:t>  CARP is a fully-searchable database of sources for provenance research of Chinese works of art in The Burrell Collection, delivered as a free, on-line resource.  </a:t>
            </a:r>
          </a:p>
          <a:p>
            <a:pPr eaLnBrk="1" hangingPunct="1"/>
            <a:endParaRPr lang="en-US" sz="1800" dirty="0" smtClean="0"/>
          </a:p>
          <a:p>
            <a:pPr eaLnBrk="1" hangingPunct="1">
              <a:buFont typeface="Arial" charset="0"/>
              <a:buChar char="•"/>
            </a:pPr>
            <a:r>
              <a:rPr lang="en-US" sz="1800" dirty="0" smtClean="0"/>
              <a:t>   The database provides full records of Sir William Burrell’s (1861-1958) purchases which can be traced back to previous owners through auction and dealer archives. </a:t>
            </a:r>
          </a:p>
          <a:p>
            <a:pPr eaLnBrk="1" hangingPunct="1"/>
            <a:endParaRPr lang="en-GB" sz="1800" dirty="0" smtClean="0"/>
          </a:p>
        </p:txBody>
      </p:sp>
      <p:pic>
        <p:nvPicPr>
          <p:cNvPr id="17411" name="Content Placeholder 6" descr="CARP search page.jpg"/>
          <p:cNvPicPr>
            <a:picLocks noGrp="1" noChangeAspect="1"/>
          </p:cNvPicPr>
          <p:nvPr>
            <p:ph idx="1"/>
          </p:nvPr>
        </p:nvPicPr>
        <p:blipFill rotWithShape="1">
          <a:blip r:embed="rId2" cstate="print"/>
          <a:srcRect l="-1327" r="-1650" b="-2570"/>
          <a:stretch/>
        </p:blipFill>
        <p:spPr>
          <a:xfrm>
            <a:off x="4013200" y="857250"/>
            <a:ext cx="4439920" cy="2851150"/>
          </a:xfrm>
        </p:spPr>
      </p:pic>
    </p:spTree>
    <p:extLst>
      <p:ext uri="{BB962C8B-B14F-4D97-AF65-F5344CB8AC3E}">
        <p14:creationId xmlns:p14="http://schemas.microsoft.com/office/powerpoint/2010/main" val="12493326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Rectangle 11"/>
          <p:cNvSpPr>
            <a:spLocks noGrp="1" noChangeArrowheads="1"/>
          </p:cNvSpPr>
          <p:nvPr>
            <p:ph type="body" idx="4294967295"/>
          </p:nvPr>
        </p:nvSpPr>
        <p:spPr>
          <a:xfrm>
            <a:off x="250826" y="681037"/>
            <a:ext cx="8424863" cy="3835004"/>
          </a:xfrm>
        </p:spPr>
        <p:txBody>
          <a:bodyPr/>
          <a:lstStyle/>
          <a:p>
            <a:pPr indent="20638" algn="ctr" eaLnBrk="1" hangingPunct="1">
              <a:lnSpc>
                <a:spcPct val="80000"/>
              </a:lnSpc>
              <a:buFontTx/>
              <a:buNone/>
            </a:pPr>
            <a:endParaRPr lang="en-GB" sz="2400" smtClean="0"/>
          </a:p>
          <a:p>
            <a:pPr indent="20638" eaLnBrk="1" hangingPunct="1">
              <a:lnSpc>
                <a:spcPct val="80000"/>
              </a:lnSpc>
            </a:pPr>
            <a:r>
              <a:rPr lang="en-GB" sz="2800" smtClean="0"/>
              <a:t>  Funded through the AHRB’s </a:t>
            </a:r>
            <a:r>
              <a:rPr lang="en-GB" sz="2800" i="1" smtClean="0"/>
              <a:t>Innovations Awards Scheme</a:t>
            </a:r>
            <a:r>
              <a:rPr lang="en-GB" sz="2800" smtClean="0"/>
              <a:t>, the project ran for 12-months and was designed to test the feasibility and methodology for establishing provenance of Chinese works of art.</a:t>
            </a:r>
          </a:p>
          <a:p>
            <a:pPr indent="20638" algn="ctr" eaLnBrk="1" hangingPunct="1">
              <a:lnSpc>
                <a:spcPct val="80000"/>
              </a:lnSpc>
              <a:buFontTx/>
              <a:buNone/>
            </a:pPr>
            <a:endParaRPr lang="en-GB" sz="2800" smtClean="0"/>
          </a:p>
          <a:p>
            <a:pPr indent="20638" eaLnBrk="1" hangingPunct="1">
              <a:lnSpc>
                <a:spcPct val="80000"/>
              </a:lnSpc>
            </a:pPr>
            <a:r>
              <a:rPr lang="en-GB" sz="2800" smtClean="0"/>
              <a:t>  The Burrell Collection was chosen because it was a collection of a single individual who kept detailed records of his purchases and whose </a:t>
            </a:r>
            <a:r>
              <a:rPr lang="en-US" sz="2800" smtClean="0"/>
              <a:t>pattern of collecting was representative of western collectors of Chinese art during the late 19</a:t>
            </a:r>
            <a:r>
              <a:rPr lang="en-US" sz="2800" baseline="30000" smtClean="0"/>
              <a:t>th</a:t>
            </a:r>
            <a:r>
              <a:rPr lang="en-US" sz="2800" smtClean="0"/>
              <a:t>-early 20</a:t>
            </a:r>
            <a:r>
              <a:rPr lang="en-US" sz="2800" baseline="30000" smtClean="0"/>
              <a:t>th</a:t>
            </a:r>
            <a:r>
              <a:rPr lang="en-US" sz="2800" smtClean="0"/>
              <a:t> century</a:t>
            </a:r>
            <a:r>
              <a:rPr lang="en-GB" sz="2800" smtClean="0"/>
              <a:t>.</a:t>
            </a:r>
          </a:p>
          <a:p>
            <a:pPr indent="20638" algn="ctr" eaLnBrk="1" hangingPunct="1">
              <a:lnSpc>
                <a:spcPct val="80000"/>
              </a:lnSpc>
            </a:pPr>
            <a:endParaRPr lang="en-GB" sz="2800" smtClean="0"/>
          </a:p>
          <a:p>
            <a:pPr indent="20638" algn="ctr" eaLnBrk="1" hangingPunct="1">
              <a:lnSpc>
                <a:spcPct val="80000"/>
              </a:lnSpc>
            </a:pPr>
            <a:endParaRPr lang="en-GB" sz="2800" smtClean="0"/>
          </a:p>
          <a:p>
            <a:pPr indent="20638" algn="ctr" eaLnBrk="1" hangingPunct="1">
              <a:lnSpc>
                <a:spcPct val="80000"/>
              </a:lnSpc>
              <a:buFontTx/>
              <a:buNone/>
            </a:pPr>
            <a:endParaRPr lang="en-US" sz="2400" smtClean="0"/>
          </a:p>
        </p:txBody>
      </p:sp>
    </p:spTree>
    <p:extLst>
      <p:ext uri="{BB962C8B-B14F-4D97-AF65-F5344CB8AC3E}">
        <p14:creationId xmlns:p14="http://schemas.microsoft.com/office/powerpoint/2010/main" val="974502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eaLnBrk="1" hangingPunct="1"/>
            <a:r>
              <a:rPr lang="en-GB" sz="2400" smtClean="0"/>
              <a:t>Aims and Objectives</a:t>
            </a:r>
          </a:p>
        </p:txBody>
      </p:sp>
      <p:pic>
        <p:nvPicPr>
          <p:cNvPr id="19458" name="Content Placeholder 4" descr="CARP credits.jpg"/>
          <p:cNvPicPr>
            <a:picLocks noGrp="1" noChangeAspect="1"/>
          </p:cNvPicPr>
          <p:nvPr>
            <p:ph idx="1"/>
          </p:nvPr>
        </p:nvPicPr>
        <p:blipFill>
          <a:blip r:embed="rId2" cstate="print"/>
          <a:srcRect/>
          <a:stretch>
            <a:fillRect/>
          </a:stretch>
        </p:blipFill>
        <p:spPr>
          <a:xfrm>
            <a:off x="3429000" y="535782"/>
            <a:ext cx="5634038" cy="3375422"/>
          </a:xfrm>
        </p:spPr>
      </p:pic>
      <p:sp>
        <p:nvSpPr>
          <p:cNvPr id="4" name="Text Placeholder 3"/>
          <p:cNvSpPr>
            <a:spLocks noGrp="1"/>
          </p:cNvSpPr>
          <p:nvPr>
            <p:ph type="body" sz="half" idx="2"/>
          </p:nvPr>
        </p:nvSpPr>
        <p:spPr/>
        <p:txBody>
          <a:bodyPr rtlCol="0">
            <a:normAutofit fontScale="70000" lnSpcReduction="20000"/>
          </a:bodyPr>
          <a:lstStyle/>
          <a:p>
            <a:pPr eaLnBrk="1" fontAlgn="auto" hangingPunct="1">
              <a:spcAft>
                <a:spcPts val="0"/>
              </a:spcAft>
              <a:buFont typeface="Arial" pitchFamily="34" charset="0"/>
              <a:buChar char="•"/>
              <a:defRPr/>
            </a:pPr>
            <a:r>
              <a:rPr lang="en-GB" sz="2000" dirty="0" smtClean="0"/>
              <a:t>  To </a:t>
            </a:r>
            <a:r>
              <a:rPr lang="en-GB" sz="2400" dirty="0" smtClean="0"/>
              <a:t>identify</a:t>
            </a:r>
            <a:r>
              <a:rPr lang="en-GB" sz="2000" dirty="0" smtClean="0"/>
              <a:t> a finite list of collectors and dealers from whom Burrell acquired his Chinese art (approx 125 names were recorded)</a:t>
            </a:r>
          </a:p>
          <a:p>
            <a:pPr eaLnBrk="1" fontAlgn="auto" hangingPunct="1">
              <a:spcAft>
                <a:spcPts val="0"/>
              </a:spcAft>
              <a:buFont typeface="Arial" pitchFamily="34" charset="0"/>
              <a:buChar char="•"/>
              <a:defRPr/>
            </a:pPr>
            <a:r>
              <a:rPr lang="en-GB" sz="2000" dirty="0" smtClean="0"/>
              <a:t>   To record images of collectors’ &amp; dealers’ marks (approx 500 were recorded) </a:t>
            </a:r>
          </a:p>
          <a:p>
            <a:pPr eaLnBrk="1" fontAlgn="auto" hangingPunct="1">
              <a:spcAft>
                <a:spcPts val="0"/>
              </a:spcAft>
              <a:buFont typeface="Arial" pitchFamily="34" charset="0"/>
              <a:buChar char="•"/>
              <a:defRPr/>
            </a:pPr>
            <a:r>
              <a:rPr lang="en-GB" sz="2000" dirty="0" smtClean="0"/>
              <a:t>   To develop a data file on each collector &amp; dealer (around 1,925 data files were created)</a:t>
            </a:r>
          </a:p>
          <a:p>
            <a:pPr eaLnBrk="1" fontAlgn="auto" hangingPunct="1">
              <a:spcAft>
                <a:spcPts val="0"/>
              </a:spcAft>
              <a:buFont typeface="Arial" pitchFamily="34" charset="0"/>
              <a:buChar char="•"/>
              <a:defRPr/>
            </a:pPr>
            <a:r>
              <a:rPr lang="en-GB" sz="2000" dirty="0" smtClean="0"/>
              <a:t>   To locate extant collections-related business and other records and document their status</a:t>
            </a:r>
          </a:p>
          <a:p>
            <a:pPr eaLnBrk="1" fontAlgn="auto" hangingPunct="1">
              <a:spcAft>
                <a:spcPts val="0"/>
              </a:spcAft>
              <a:buFont typeface="Arial" pitchFamily="34" charset="0"/>
              <a:buChar char="•"/>
              <a:defRPr/>
            </a:pPr>
            <a:r>
              <a:rPr lang="en-GB" sz="2000" dirty="0" smtClean="0"/>
              <a:t>   To make the results publicly available in a database on the web</a:t>
            </a:r>
            <a:endParaRPr lang="en-US" sz="2000" dirty="0" smtClean="0"/>
          </a:p>
          <a:p>
            <a:pPr eaLnBrk="1" fontAlgn="auto" hangingPunct="1">
              <a:spcAft>
                <a:spcPts val="0"/>
              </a:spcAft>
              <a:buFont typeface="Arial" pitchFamily="34" charset="0"/>
              <a:buNone/>
              <a:defRPr/>
            </a:pPr>
            <a:endParaRPr lang="en-GB" dirty="0"/>
          </a:p>
        </p:txBody>
      </p:sp>
    </p:spTree>
    <p:extLst>
      <p:ext uri="{BB962C8B-B14F-4D97-AF65-F5344CB8AC3E}">
        <p14:creationId xmlns:p14="http://schemas.microsoft.com/office/powerpoint/2010/main" val="25060647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p:cNvSpPr>
            <a:spLocks noChangeArrowheads="1"/>
          </p:cNvSpPr>
          <p:nvPr/>
        </p:nvSpPr>
        <p:spPr bwMode="auto">
          <a:xfrm>
            <a:off x="169131" y="1368783"/>
            <a:ext cx="8876091" cy="3693319"/>
          </a:xfrm>
          <a:prstGeom prst="rect">
            <a:avLst/>
          </a:prstGeom>
          <a:solidFill>
            <a:srgbClr val="0C5986">
              <a:alpha val="53000"/>
            </a:srgbClr>
          </a:solidFill>
          <a:ln>
            <a:noFill/>
          </a:ln>
          <a:extLst/>
        </p:spPr>
        <p:txBody>
          <a:bodyPr wrap="square">
            <a:spAutoFit/>
          </a:bodyPr>
          <a:lstStyle/>
          <a:p>
            <a:r>
              <a:rPr lang="en-US" i="1" dirty="0" smtClean="0">
                <a:solidFill>
                  <a:srgbClr val="FFC000"/>
                </a:solidFill>
                <a:ea typeface="ＭＳ Ｐゴシック" charset="0"/>
                <a:cs typeface="Corbel"/>
                <a:sym typeface="Calibri" charset="0"/>
              </a:rPr>
              <a:t>Collections </a:t>
            </a:r>
            <a:r>
              <a:rPr lang="en-US" i="1" dirty="0">
                <a:solidFill>
                  <a:srgbClr val="FFC000"/>
                </a:solidFill>
                <a:ea typeface="ＭＳ Ｐゴシック" charset="0"/>
                <a:cs typeface="Corbel"/>
                <a:sym typeface="Calibri" charset="0"/>
              </a:rPr>
              <a:t>are held in public trust for the American people</a:t>
            </a:r>
          </a:p>
          <a:p>
            <a:endParaRPr lang="en-US" dirty="0">
              <a:solidFill>
                <a:srgbClr val="FFFFFF"/>
              </a:solidFill>
              <a:latin typeface="+mj-lt"/>
              <a:ea typeface="ＭＳ Ｐゴシック" charset="0"/>
              <a:cs typeface="Corbel"/>
              <a:sym typeface="Calibri" charset="0"/>
            </a:endParaRPr>
          </a:p>
          <a:p>
            <a:r>
              <a:rPr lang="en-US" dirty="0">
                <a:solidFill>
                  <a:srgbClr val="FFFFFF"/>
                </a:solidFill>
                <a:latin typeface="+mj-lt"/>
                <a:ea typeface="ＭＳ Ｐゴシック" charset="0"/>
                <a:cs typeface="Corbel"/>
                <a:sym typeface="Calibri" charset="0"/>
              </a:rPr>
              <a:t>Our Vision:  </a:t>
            </a:r>
            <a:r>
              <a:rPr lang="en-US" dirty="0">
                <a:solidFill>
                  <a:srgbClr val="FFC000"/>
                </a:solidFill>
                <a:latin typeface="+mj-lt"/>
                <a:ea typeface="ＭＳ Ｐゴシック" charset="0"/>
                <a:cs typeface="Corbel"/>
                <a:sym typeface="Calibri" charset="0"/>
              </a:rPr>
              <a:t>Shaping the future by preserving our heritage, discovering new knowledge, and sharing our resources with the world</a:t>
            </a:r>
          </a:p>
          <a:p>
            <a:endParaRPr lang="en-US" dirty="0">
              <a:solidFill>
                <a:srgbClr val="FFFFFF"/>
              </a:solidFill>
              <a:latin typeface="+mj-lt"/>
              <a:ea typeface="ＭＳ Ｐゴシック" charset="0"/>
              <a:cs typeface="Corbel"/>
              <a:sym typeface="Calibri" charset="0"/>
            </a:endParaRPr>
          </a:p>
          <a:p>
            <a:r>
              <a:rPr lang="en-US" dirty="0">
                <a:solidFill>
                  <a:srgbClr val="FFFFFF"/>
                </a:solidFill>
                <a:latin typeface="+mj-lt"/>
                <a:ea typeface="ＭＳ Ｐゴシック" charset="0"/>
                <a:cs typeface="Corbel"/>
                <a:sym typeface="Calibri" charset="0"/>
              </a:rPr>
              <a:t>Sharing expertise and resources with </a:t>
            </a:r>
            <a:r>
              <a:rPr lang="en-US" dirty="0">
                <a:solidFill>
                  <a:srgbClr val="FFC000"/>
                </a:solidFill>
                <a:latin typeface="+mj-lt"/>
                <a:ea typeface="ＭＳ Ｐゴシック" charset="0"/>
                <a:cs typeface="Corbel"/>
                <a:sym typeface="Calibri" charset="0"/>
              </a:rPr>
              <a:t>more than 100 countries</a:t>
            </a:r>
          </a:p>
          <a:p>
            <a:endParaRPr lang="en-US" dirty="0">
              <a:solidFill>
                <a:srgbClr val="FFFFFF"/>
              </a:solidFill>
              <a:latin typeface="+mj-lt"/>
              <a:ea typeface="ＭＳ Ｐゴシック" charset="0"/>
              <a:cs typeface="Corbel"/>
              <a:sym typeface="Calibri" charset="0"/>
            </a:endParaRPr>
          </a:p>
          <a:p>
            <a:r>
              <a:rPr lang="en-US" dirty="0">
                <a:solidFill>
                  <a:srgbClr val="FFC000"/>
                </a:solidFill>
                <a:latin typeface="+mj-lt"/>
                <a:ea typeface="ＭＳ Ｐゴシック" charset="0"/>
                <a:cs typeface="Corbel"/>
                <a:sym typeface="Calibri" charset="0"/>
              </a:rPr>
              <a:t>19 museums </a:t>
            </a:r>
            <a:r>
              <a:rPr lang="en-US" dirty="0">
                <a:solidFill>
                  <a:srgbClr val="FFFFFF"/>
                </a:solidFill>
                <a:latin typeface="+mj-lt"/>
                <a:ea typeface="ＭＳ Ｐゴシック" charset="0"/>
                <a:cs typeface="Corbel"/>
                <a:sym typeface="Calibri" charset="0"/>
              </a:rPr>
              <a:t>and galleries and the National Zoological Park</a:t>
            </a:r>
          </a:p>
          <a:p>
            <a:endParaRPr lang="en-US" dirty="0">
              <a:solidFill>
                <a:srgbClr val="FFFFFF"/>
              </a:solidFill>
              <a:latin typeface="+mj-lt"/>
              <a:ea typeface="ＭＳ Ｐゴシック" charset="0"/>
              <a:cs typeface="Corbel"/>
              <a:sym typeface="Calibri" charset="0"/>
            </a:endParaRPr>
          </a:p>
          <a:p>
            <a:r>
              <a:rPr lang="en-US" dirty="0">
                <a:solidFill>
                  <a:srgbClr val="FFFFFF"/>
                </a:solidFill>
                <a:latin typeface="+mj-lt"/>
                <a:ea typeface="ＭＳ Ｐゴシック" charset="0"/>
                <a:cs typeface="Corbel"/>
                <a:sym typeface="Calibri" charset="0"/>
              </a:rPr>
              <a:t>Total number of artifacts, works of art and specimens estimated at </a:t>
            </a:r>
            <a:r>
              <a:rPr lang="en-US" dirty="0">
                <a:solidFill>
                  <a:srgbClr val="FFC000"/>
                </a:solidFill>
                <a:latin typeface="+mj-lt"/>
                <a:ea typeface="ＭＳ Ｐゴシック" charset="0"/>
                <a:cs typeface="Corbel"/>
                <a:sym typeface="Calibri" charset="0"/>
              </a:rPr>
              <a:t>137 million</a:t>
            </a:r>
            <a:r>
              <a:rPr lang="en-US" dirty="0">
                <a:solidFill>
                  <a:srgbClr val="FFFFFF"/>
                </a:solidFill>
                <a:latin typeface="+mj-lt"/>
                <a:ea typeface="ＭＳ Ｐゴシック" charset="0"/>
                <a:cs typeface="Corbel"/>
                <a:sym typeface="Calibri" charset="0"/>
              </a:rPr>
              <a:t> </a:t>
            </a:r>
          </a:p>
          <a:p>
            <a:endParaRPr lang="en-US" dirty="0">
              <a:solidFill>
                <a:srgbClr val="FFFFFF"/>
              </a:solidFill>
              <a:latin typeface="+mj-lt"/>
              <a:ea typeface="ＭＳ Ｐゴシック" charset="0"/>
              <a:cs typeface="Corbel"/>
              <a:sym typeface="Calibri" charset="0"/>
            </a:endParaRPr>
          </a:p>
          <a:p>
            <a:r>
              <a:rPr lang="en-US" dirty="0">
                <a:solidFill>
                  <a:srgbClr val="FFFFFF"/>
                </a:solidFill>
                <a:latin typeface="+mj-lt"/>
                <a:ea typeface="ＭＳ Ｐゴシック" charset="0"/>
                <a:cs typeface="Corbel"/>
                <a:sym typeface="Calibri" charset="0"/>
              </a:rPr>
              <a:t>Smithsonian maintains 1.5 million library volumes, including rare books and </a:t>
            </a:r>
            <a:r>
              <a:rPr lang="en-US" dirty="0">
                <a:solidFill>
                  <a:srgbClr val="FFC000"/>
                </a:solidFill>
                <a:latin typeface="+mj-lt"/>
                <a:ea typeface="ＭＳ Ｐゴシック" charset="0"/>
                <a:cs typeface="Corbel"/>
                <a:sym typeface="Calibri" charset="0"/>
              </a:rPr>
              <a:t>89,000 cubic feet of archival material</a:t>
            </a:r>
            <a:r>
              <a:rPr lang="en-US" dirty="0" smtClean="0">
                <a:solidFill>
                  <a:srgbClr val="FFFFFF"/>
                </a:solidFill>
                <a:latin typeface="+mj-lt"/>
                <a:ea typeface="ＭＳ Ｐゴシック" charset="0"/>
                <a:cs typeface="Corbel"/>
                <a:sym typeface="Calibri" charset="0"/>
              </a:rPr>
              <a:t>.</a:t>
            </a:r>
            <a:endParaRPr lang="en-US" dirty="0">
              <a:solidFill>
                <a:srgbClr val="FFFFFF"/>
              </a:solidFill>
              <a:latin typeface="+mj-lt"/>
              <a:ea typeface="ＭＳ Ｐゴシック" charset="0"/>
              <a:cs typeface="Corbel"/>
              <a:sym typeface="Calibri"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9131" y="140716"/>
            <a:ext cx="1160633" cy="1154091"/>
          </a:xfrm>
          <a:prstGeom prst="rect">
            <a:avLst/>
          </a:prstGeom>
        </p:spPr>
      </p:pic>
      <p:sp>
        <p:nvSpPr>
          <p:cNvPr id="2" name="Rectangle 1"/>
          <p:cNvSpPr/>
          <p:nvPr/>
        </p:nvSpPr>
        <p:spPr>
          <a:xfrm>
            <a:off x="1439332" y="385192"/>
            <a:ext cx="6618111" cy="954107"/>
          </a:xfrm>
          <a:prstGeom prst="rect">
            <a:avLst/>
          </a:prstGeom>
        </p:spPr>
        <p:txBody>
          <a:bodyPr wrap="square">
            <a:spAutoFit/>
          </a:bodyPr>
          <a:lstStyle/>
          <a:p>
            <a:r>
              <a:rPr lang="en-US" sz="2000" dirty="0" smtClean="0">
                <a:solidFill>
                  <a:srgbClr val="FFFFFF"/>
                </a:solidFill>
                <a:ea typeface="ＭＳ Ｐゴシック" charset="0"/>
                <a:cs typeface="Corbel"/>
                <a:sym typeface="Calibri" charset="0"/>
              </a:rPr>
              <a:t>THE SMITHSONIAN INSTITUTION, WASHINGTON, D.C.</a:t>
            </a:r>
          </a:p>
          <a:p>
            <a:r>
              <a:rPr lang="en-US" dirty="0" smtClean="0">
                <a:solidFill>
                  <a:srgbClr val="FFFFFF"/>
                </a:solidFill>
                <a:ea typeface="ＭＳ Ｐゴシック" charset="0"/>
                <a:cs typeface="Corbel"/>
                <a:sym typeface="Calibri" charset="0"/>
              </a:rPr>
              <a:t>Our </a:t>
            </a:r>
            <a:r>
              <a:rPr lang="en-US" dirty="0">
                <a:solidFill>
                  <a:srgbClr val="FFFFFF"/>
                </a:solidFill>
                <a:ea typeface="ＭＳ Ｐゴシック" charset="0"/>
                <a:cs typeface="Corbel"/>
                <a:sym typeface="Calibri" charset="0"/>
              </a:rPr>
              <a:t>Mission: </a:t>
            </a:r>
            <a:r>
              <a:rPr lang="en-US" i="1" dirty="0">
                <a:solidFill>
                  <a:srgbClr val="FFC000"/>
                </a:solidFill>
                <a:ea typeface="ＭＳ Ｐゴシック" charset="0"/>
                <a:cs typeface="Corbel"/>
                <a:sym typeface="Calibri" charset="0"/>
              </a:rPr>
              <a:t>The increase and diffusion of knowledge</a:t>
            </a:r>
            <a:r>
              <a:rPr lang="en-US" i="1" dirty="0">
                <a:solidFill>
                  <a:srgbClr val="FFFFFF"/>
                </a:solidFill>
                <a:ea typeface="ＭＳ Ｐゴシック" charset="0"/>
                <a:cs typeface="Corbel"/>
                <a:sym typeface="Calibri" charset="0"/>
              </a:rPr>
              <a:t> </a:t>
            </a:r>
          </a:p>
          <a:p>
            <a:endParaRPr lang="en-US" dirty="0">
              <a:solidFill>
                <a:srgbClr val="FFFFFF"/>
              </a:solidFill>
              <a:ea typeface="ＭＳ Ｐゴシック" charset="0"/>
              <a:cs typeface="Corbel"/>
              <a:sym typeface="Calibri" charset="0"/>
            </a:endParaRPr>
          </a:p>
        </p:txBody>
      </p:sp>
    </p:spTree>
    <p:extLst>
      <p:ext uri="{BB962C8B-B14F-4D97-AF65-F5344CB8AC3E}">
        <p14:creationId xmlns:p14="http://schemas.microsoft.com/office/powerpoint/2010/main" val="318627741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eaLnBrk="1" hangingPunct="1"/>
            <a:r>
              <a:rPr lang="en-GB" smtClean="0"/>
              <a:t>Methodology</a:t>
            </a:r>
            <a:endParaRPr lang="en-US" smtClean="0"/>
          </a:p>
        </p:txBody>
      </p:sp>
      <p:sp>
        <p:nvSpPr>
          <p:cNvPr id="20482" name="Rectangle 3"/>
          <p:cNvSpPr>
            <a:spLocks noGrp="1" noChangeArrowheads="1"/>
          </p:cNvSpPr>
          <p:nvPr>
            <p:ph type="body" idx="1"/>
          </p:nvPr>
        </p:nvSpPr>
        <p:spPr/>
        <p:txBody>
          <a:bodyPr/>
          <a:lstStyle/>
          <a:p>
            <a:pPr eaLnBrk="1" hangingPunct="1"/>
            <a:r>
              <a:rPr lang="en-GB" sz="2800" smtClean="0"/>
              <a:t>Researching Burrell’s Purchase Books</a:t>
            </a:r>
          </a:p>
          <a:p>
            <a:pPr eaLnBrk="1" hangingPunct="1"/>
            <a:r>
              <a:rPr lang="en-GB" sz="2800" smtClean="0"/>
              <a:t>Library and archive research using primary and secondary sources</a:t>
            </a:r>
          </a:p>
          <a:p>
            <a:pPr eaLnBrk="1" hangingPunct="1"/>
            <a:r>
              <a:rPr lang="en-GB" sz="2800" smtClean="0"/>
              <a:t>Accessing auction-house and dealer records held by companies still in business and those held privately</a:t>
            </a:r>
          </a:p>
          <a:p>
            <a:pPr eaLnBrk="1" hangingPunct="1"/>
            <a:r>
              <a:rPr lang="en-GB" sz="2800" smtClean="0"/>
              <a:t>Web-sites (institutional, databases,etc)</a:t>
            </a:r>
          </a:p>
          <a:p>
            <a:pPr eaLnBrk="1" hangingPunct="1"/>
            <a:r>
              <a:rPr lang="en-GB" sz="2800" smtClean="0"/>
              <a:t>Mapping of custom-designed database to web-site</a:t>
            </a:r>
            <a:r>
              <a:rPr lang="en-GB" smtClean="0"/>
              <a:t>. </a:t>
            </a:r>
          </a:p>
          <a:p>
            <a:pPr eaLnBrk="1" hangingPunct="1"/>
            <a:endParaRPr lang="en-US" smtClean="0"/>
          </a:p>
        </p:txBody>
      </p:sp>
    </p:spTree>
    <p:extLst>
      <p:ext uri="{BB962C8B-B14F-4D97-AF65-F5344CB8AC3E}">
        <p14:creationId xmlns:p14="http://schemas.microsoft.com/office/powerpoint/2010/main" val="265364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3277" y="118243"/>
            <a:ext cx="8462963" cy="857250"/>
          </a:xfrm>
          <a:prstGeom prst="rect">
            <a:avLst/>
          </a:prstGeom>
        </p:spPr>
        <p:txBody>
          <a:bodyP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endParaRPr lang="en-US" sz="3600" dirty="0">
              <a:solidFill>
                <a:srgbClr val="FFBE7F"/>
              </a:solidFill>
              <a:latin typeface="Corbel"/>
              <a:cs typeface="Corbel"/>
            </a:endParaRPr>
          </a:p>
        </p:txBody>
      </p:sp>
      <p:sp>
        <p:nvSpPr>
          <p:cNvPr id="2" name="Rectangle 1"/>
          <p:cNvSpPr/>
          <p:nvPr/>
        </p:nvSpPr>
        <p:spPr>
          <a:xfrm>
            <a:off x="220693" y="1041513"/>
            <a:ext cx="8699469" cy="1323439"/>
          </a:xfrm>
          <a:prstGeom prst="rect">
            <a:avLst/>
          </a:prstGeom>
        </p:spPr>
        <p:txBody>
          <a:bodyPr wrap="square">
            <a:spAutoFit/>
          </a:bodyPr>
          <a:lstStyle/>
          <a:p>
            <a:r>
              <a:rPr lang="en-US" sz="1600" dirty="0">
                <a:sym typeface="Calibri" charset="0"/>
              </a:rPr>
              <a:t>Technology is </a:t>
            </a:r>
            <a:r>
              <a:rPr lang="en-US" sz="1600" dirty="0" smtClean="0">
                <a:sym typeface="Calibri" charset="0"/>
              </a:rPr>
              <a:t>constantly changing:</a:t>
            </a:r>
          </a:p>
          <a:p>
            <a:r>
              <a:rPr lang="en-US" sz="1600" dirty="0">
                <a:sym typeface="Calibri" charset="0"/>
              </a:rPr>
              <a:t>	</a:t>
            </a:r>
            <a:r>
              <a:rPr lang="en-US" sz="1600" dirty="0" smtClean="0">
                <a:sym typeface="Calibri" charset="0"/>
              </a:rPr>
              <a:t>- the way we do research and exhibitions</a:t>
            </a:r>
          </a:p>
          <a:p>
            <a:r>
              <a:rPr lang="en-US" sz="1600" dirty="0">
                <a:sym typeface="Calibri" charset="0"/>
              </a:rPr>
              <a:t>	</a:t>
            </a:r>
            <a:r>
              <a:rPr lang="en-US" sz="1600" dirty="0" smtClean="0">
                <a:sym typeface="Calibri" charset="0"/>
              </a:rPr>
              <a:t>- how information is shared and disseminated, from libraries</a:t>
            </a:r>
            <a:r>
              <a:rPr lang="en-US" sz="1600" dirty="0">
                <a:sym typeface="Calibri" charset="0"/>
              </a:rPr>
              <a:t>, </a:t>
            </a:r>
            <a:r>
              <a:rPr lang="en-US" sz="1600" dirty="0" smtClean="0">
                <a:sym typeface="Calibri" charset="0"/>
              </a:rPr>
              <a:t>museums</a:t>
            </a:r>
            <a:r>
              <a:rPr lang="en-US" sz="1600" dirty="0">
                <a:sym typeface="Calibri" charset="0"/>
              </a:rPr>
              <a:t>, and a</a:t>
            </a:r>
            <a:r>
              <a:rPr lang="en-US" sz="1600" dirty="0" smtClean="0">
                <a:sym typeface="Calibri" charset="0"/>
              </a:rPr>
              <a:t>rchives, </a:t>
            </a:r>
          </a:p>
          <a:p>
            <a:r>
              <a:rPr lang="en-US" sz="1600" dirty="0">
                <a:sym typeface="Calibri" charset="0"/>
              </a:rPr>
              <a:t>	 </a:t>
            </a:r>
            <a:r>
              <a:rPr lang="en-US" sz="1600" dirty="0" smtClean="0">
                <a:sym typeface="Calibri" charset="0"/>
              </a:rPr>
              <a:t>  to online portals</a:t>
            </a:r>
            <a:r>
              <a:rPr lang="en-US" sz="1600" dirty="0">
                <a:sym typeface="Calibri" charset="0"/>
              </a:rPr>
              <a:t>, </a:t>
            </a:r>
            <a:r>
              <a:rPr lang="en-US" sz="1600" dirty="0" smtClean="0">
                <a:sym typeface="Calibri" charset="0"/>
              </a:rPr>
              <a:t>exhibitions</a:t>
            </a:r>
            <a:r>
              <a:rPr lang="en-US" sz="1600" dirty="0">
                <a:sym typeface="Calibri" charset="0"/>
              </a:rPr>
              <a:t>, and </a:t>
            </a:r>
            <a:r>
              <a:rPr lang="en-US" sz="1600" dirty="0" smtClean="0">
                <a:sym typeface="Calibri" charset="0"/>
              </a:rPr>
              <a:t>databases</a:t>
            </a:r>
            <a:endParaRPr lang="en-US" sz="1600" dirty="0">
              <a:sym typeface="Calibri" charset="0"/>
            </a:endParaRPr>
          </a:p>
          <a:p>
            <a:r>
              <a:rPr lang="en-US" sz="1600" dirty="0">
                <a:sym typeface="Calibri" charset="0"/>
              </a:rPr>
              <a:t> </a:t>
            </a:r>
          </a:p>
        </p:txBody>
      </p:sp>
      <p:sp>
        <p:nvSpPr>
          <p:cNvPr id="11" name="Title 1"/>
          <p:cNvSpPr>
            <a:spLocks noGrp="1" noChangeArrowheads="1"/>
          </p:cNvSpPr>
          <p:nvPr>
            <p:ph type="ctrTitle"/>
          </p:nvPr>
        </p:nvSpPr>
        <p:spPr>
          <a:xfrm>
            <a:off x="0" y="-1"/>
            <a:ext cx="9144000" cy="975493"/>
          </a:xfrm>
          <a:solidFill>
            <a:srgbClr val="92D050"/>
          </a:solidFill>
        </p:spPr>
        <p:txBody>
          <a:bodyPr/>
          <a:lstStyle/>
          <a:p>
            <a:r>
              <a:rPr lang="en-US" sz="2400" dirty="0" smtClean="0">
                <a:solidFill>
                  <a:srgbClr val="24747D"/>
                </a:solidFill>
                <a:latin typeface="+mn-lt"/>
                <a:cs typeface="Corbel"/>
              </a:rPr>
              <a:t/>
            </a:r>
            <a:br>
              <a:rPr lang="en-US" sz="2400" dirty="0" smtClean="0">
                <a:solidFill>
                  <a:srgbClr val="24747D"/>
                </a:solidFill>
                <a:latin typeface="+mn-lt"/>
                <a:cs typeface="Corbel"/>
              </a:rPr>
            </a:br>
            <a:r>
              <a:rPr lang="en-US" sz="2400" b="1" dirty="0" smtClean="0">
                <a:solidFill>
                  <a:srgbClr val="24747D"/>
                </a:solidFill>
                <a:latin typeface="+mn-lt"/>
                <a:cs typeface="Corbel"/>
              </a:rPr>
              <a:t>Effective </a:t>
            </a:r>
            <a:r>
              <a:rPr lang="en-US" sz="2400" b="1" dirty="0">
                <a:solidFill>
                  <a:srgbClr val="24747D"/>
                </a:solidFill>
                <a:latin typeface="+mn-lt"/>
                <a:cs typeface="Corbel"/>
              </a:rPr>
              <a:t>Provenance Research = </a:t>
            </a:r>
            <a:r>
              <a:rPr lang="en-US" sz="2400" b="1" dirty="0" smtClean="0">
                <a:solidFill>
                  <a:srgbClr val="24747D"/>
                </a:solidFill>
                <a:latin typeface="+mn-lt"/>
                <a:cs typeface="Corbel"/>
              </a:rPr>
              <a:t/>
            </a:r>
            <a:br>
              <a:rPr lang="en-US" sz="2400" b="1" dirty="0" smtClean="0">
                <a:solidFill>
                  <a:srgbClr val="24747D"/>
                </a:solidFill>
                <a:latin typeface="+mn-lt"/>
                <a:cs typeface="Corbel"/>
              </a:rPr>
            </a:br>
            <a:r>
              <a:rPr lang="en-US" sz="2400" b="1" dirty="0" smtClean="0">
                <a:solidFill>
                  <a:srgbClr val="24747D"/>
                </a:solidFill>
                <a:latin typeface="+mn-lt"/>
                <a:cs typeface="Corbel"/>
              </a:rPr>
              <a:t>International </a:t>
            </a:r>
            <a:r>
              <a:rPr lang="en-US" sz="2400" b="1" dirty="0">
                <a:solidFill>
                  <a:srgbClr val="24747D"/>
                </a:solidFill>
                <a:latin typeface="+mn-lt"/>
                <a:cs typeface="Corbel"/>
              </a:rPr>
              <a:t>Collaboration and Scholarly Exchange</a:t>
            </a:r>
            <a:r>
              <a:rPr lang="en-US" sz="2400" dirty="0">
                <a:solidFill>
                  <a:srgbClr val="24747D"/>
                </a:solidFill>
                <a:latin typeface="+mn-lt"/>
                <a:cs typeface="Corbel"/>
              </a:rPr>
              <a:t/>
            </a:r>
            <a:br>
              <a:rPr lang="en-US" sz="2400" dirty="0">
                <a:solidFill>
                  <a:srgbClr val="24747D"/>
                </a:solidFill>
                <a:latin typeface="+mn-lt"/>
                <a:cs typeface="Corbel"/>
              </a:rPr>
            </a:br>
            <a:endParaRPr lang="en-US" altLang="zh-CN" sz="2400" b="1" dirty="0">
              <a:solidFill>
                <a:srgbClr val="24747D"/>
              </a:solidFill>
              <a:latin typeface="+mn-lt"/>
              <a:ea typeface="SimSun" charset="0"/>
              <a:cs typeface="SimSun" charset="0"/>
            </a:endParaRPr>
          </a:p>
        </p:txBody>
      </p:sp>
      <p:sp>
        <p:nvSpPr>
          <p:cNvPr id="3" name="Rectangle 2"/>
          <p:cNvSpPr/>
          <p:nvPr/>
        </p:nvSpPr>
        <p:spPr>
          <a:xfrm>
            <a:off x="4186026" y="2122312"/>
            <a:ext cx="4776969" cy="369332"/>
          </a:xfrm>
          <a:prstGeom prst="rect">
            <a:avLst/>
          </a:prstGeom>
        </p:spPr>
        <p:txBody>
          <a:bodyPr wrap="none">
            <a:spAutoFit/>
          </a:bodyPr>
          <a:lstStyle/>
          <a:p>
            <a:r>
              <a:rPr lang="en-US" dirty="0" smtClean="0">
                <a:solidFill>
                  <a:srgbClr val="FFC000"/>
                </a:solidFill>
                <a:latin typeface="Calibri" charset="0"/>
                <a:ea typeface="ＭＳ Ｐゴシック" charset="0"/>
                <a:cs typeface="ＭＳ Ｐゴシック" charset="0"/>
                <a:sym typeface="Calibri" charset="0"/>
              </a:rPr>
              <a:t>FSG archival exhibition Google </a:t>
            </a:r>
            <a:r>
              <a:rPr lang="en-US" dirty="0">
                <a:solidFill>
                  <a:srgbClr val="FFC000"/>
                </a:solidFill>
                <a:latin typeface="Calibri" charset="0"/>
                <a:ea typeface="ＭＳ Ｐゴシック" charset="0"/>
                <a:cs typeface="ＭＳ Ｐゴシック" charset="0"/>
                <a:sym typeface="Calibri" charset="0"/>
              </a:rPr>
              <a:t>Cultural Institute </a:t>
            </a:r>
            <a:endParaRPr lang="en-US" dirty="0"/>
          </a:p>
        </p:txBody>
      </p:sp>
      <p:pic>
        <p:nvPicPr>
          <p:cNvPr id="12" name="Picture 3" descr="30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415" y="2583704"/>
            <a:ext cx="4808747" cy="238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MCCP Rufina pai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10" y="2192867"/>
            <a:ext cx="3316113" cy="2047860"/>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22110" y="4245646"/>
            <a:ext cx="3189112" cy="584776"/>
          </a:xfrm>
          <a:prstGeom prst="rect">
            <a:avLst/>
          </a:prstGeom>
        </p:spPr>
        <p:txBody>
          <a:bodyPr wrap="square">
            <a:spAutoFit/>
          </a:bodyPr>
          <a:lstStyle/>
          <a:p>
            <a:r>
              <a:rPr lang="en-US" sz="1600" dirty="0">
                <a:solidFill>
                  <a:srgbClr val="FFC306"/>
                </a:solidFill>
                <a:cs typeface="Corbel"/>
              </a:rPr>
              <a:t>Munich Central Collecting Point, Allied Restitutions 1945</a:t>
            </a:r>
          </a:p>
        </p:txBody>
      </p:sp>
    </p:spTree>
    <p:extLst>
      <p:ext uri="{BB962C8B-B14F-4D97-AF65-F5344CB8AC3E}">
        <p14:creationId xmlns:p14="http://schemas.microsoft.com/office/powerpoint/2010/main" val="347691175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97" y="70159"/>
            <a:ext cx="8606135" cy="889395"/>
          </a:xfrm>
        </p:spPr>
        <p:txBody>
          <a:bodyPr/>
          <a:lstStyle/>
          <a:p>
            <a:r>
              <a:rPr lang="en-US" sz="2800" dirty="0"/>
              <a:t/>
            </a:r>
            <a:br>
              <a:rPr lang="en-US" sz="2800" dirty="0"/>
            </a:br>
            <a:endParaRPr lang="en-US" sz="1400"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1920" y="3756267"/>
            <a:ext cx="1270580" cy="655143"/>
          </a:xfrm>
          <a:prstGeom prst="rect">
            <a:avLst/>
          </a:prstGeom>
        </p:spPr>
      </p:pic>
      <p:pic>
        <p:nvPicPr>
          <p:cNvPr id="9" name="Picture 8" descr="Corbis-U217911ACME[1]"/>
          <p:cNvPicPr/>
          <p:nvPr/>
        </p:nvPicPr>
        <p:blipFill>
          <a:blip r:embed="rId3">
            <a:extLst>
              <a:ext uri="{28A0092B-C50C-407E-A947-70E740481C1C}">
                <a14:useLocalDpi xmlns:a14="http://schemas.microsoft.com/office/drawing/2010/main" val="0"/>
              </a:ext>
            </a:extLst>
          </a:blip>
          <a:srcRect/>
          <a:stretch>
            <a:fillRect/>
          </a:stretch>
        </p:blipFill>
        <p:spPr bwMode="auto">
          <a:xfrm>
            <a:off x="7639050" y="2217241"/>
            <a:ext cx="1504950" cy="1681163"/>
          </a:xfrm>
          <a:prstGeom prst="rect">
            <a:avLst/>
          </a:prstGeom>
          <a:noFill/>
          <a:ln>
            <a:noFill/>
          </a:ln>
        </p:spPr>
      </p:pic>
      <p:sp>
        <p:nvSpPr>
          <p:cNvPr id="10" name="Rectangle 9"/>
          <p:cNvSpPr/>
          <p:nvPr/>
        </p:nvSpPr>
        <p:spPr>
          <a:xfrm>
            <a:off x="7551715" y="3914105"/>
            <a:ext cx="1569495" cy="938719"/>
          </a:xfrm>
          <a:prstGeom prst="rect">
            <a:avLst/>
          </a:prstGeom>
        </p:spPr>
        <p:txBody>
          <a:bodyPr wrap="square">
            <a:spAutoFit/>
          </a:bodyPr>
          <a:lstStyle/>
          <a:p>
            <a:r>
              <a:rPr lang="en-GB" sz="1100" b="1" dirty="0" err="1"/>
              <a:t>Mrs.</a:t>
            </a:r>
            <a:r>
              <a:rPr lang="en-GB" sz="1100" b="1" dirty="0"/>
              <a:t> Christian Ramus </a:t>
            </a:r>
            <a:endParaRPr lang="en-GB" sz="1100" b="1" dirty="0" smtClean="0"/>
          </a:p>
          <a:p>
            <a:r>
              <a:rPr lang="en-GB" sz="1100" b="1" dirty="0" smtClean="0"/>
              <a:t>(</a:t>
            </a:r>
            <a:r>
              <a:rPr lang="en-GB" sz="1100" b="1" dirty="0"/>
              <a:t>Bettie Fleischmann) Holmes (1871-1941), </a:t>
            </a:r>
            <a:endParaRPr lang="en-US" sz="1100" dirty="0"/>
          </a:p>
          <a:p>
            <a:r>
              <a:rPr lang="en-GB" sz="1100" b="1" dirty="0"/>
              <a:t>Collector and philanthropist.</a:t>
            </a:r>
            <a:endParaRPr lang="en-US" sz="1100" dirty="0"/>
          </a:p>
        </p:txBody>
      </p:sp>
      <p:grpSp>
        <p:nvGrpSpPr>
          <p:cNvPr id="12" name="Group 11"/>
          <p:cNvGrpSpPr>
            <a:grpSpLocks/>
          </p:cNvGrpSpPr>
          <p:nvPr/>
        </p:nvGrpSpPr>
        <p:grpSpPr bwMode="auto">
          <a:xfrm>
            <a:off x="2690593" y="1056064"/>
            <a:ext cx="4816672" cy="3200401"/>
            <a:chOff x="13716" y="0"/>
            <a:chExt cx="55975" cy="49593"/>
          </a:xfrm>
        </p:grpSpPr>
        <p:sp>
          <p:nvSpPr>
            <p:cNvPr id="13" name="Text Box 3"/>
            <p:cNvSpPr txBox="1">
              <a:spLocks/>
            </p:cNvSpPr>
            <p:nvPr/>
          </p:nvSpPr>
          <p:spPr bwMode="auto">
            <a:xfrm>
              <a:off x="22002" y="0"/>
              <a:ext cx="27496" cy="12827"/>
            </a:xfrm>
            <a:prstGeom prst="rect">
              <a:avLst/>
            </a:prstGeom>
            <a:solidFill>
              <a:schemeClr val="lt1">
                <a:lumMod val="100000"/>
                <a:lumOff val="0"/>
              </a:schemeClr>
            </a:solidFill>
            <a:ln w="25400">
              <a:solidFill>
                <a:schemeClr val="accent6">
                  <a:lumMod val="100000"/>
                  <a:lumOff val="0"/>
                </a:schemeClr>
              </a:solid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GB" sz="2400" kern="1200" dirty="0">
                  <a:solidFill>
                    <a:srgbClr val="000000"/>
                  </a:solidFill>
                  <a:effectLst/>
                  <a:latin typeface="Calibri"/>
                  <a:ea typeface="Times New Roman"/>
                  <a:cs typeface="Times New Roman"/>
                </a:rPr>
                <a:t>Events</a:t>
              </a:r>
              <a:endParaRPr lang="en-US" sz="1200" dirty="0">
                <a:effectLst/>
                <a:latin typeface="Times New Roman"/>
                <a:ea typeface="Times New Roman"/>
              </a:endParaRPr>
            </a:p>
            <a:p>
              <a:pPr marL="0" marR="0" algn="ctr">
                <a:spcBef>
                  <a:spcPts val="0"/>
                </a:spcBef>
                <a:spcAft>
                  <a:spcPts val="0"/>
                </a:spcAft>
              </a:pPr>
              <a:r>
                <a:rPr lang="en-GB" sz="1400" kern="1200" dirty="0">
                  <a:solidFill>
                    <a:srgbClr val="000000"/>
                  </a:solidFill>
                  <a:effectLst/>
                  <a:latin typeface="Calibri"/>
                  <a:ea typeface="Times New Roman"/>
                  <a:cs typeface="Times New Roman"/>
                </a:rPr>
                <a:t>sales, gifts, transfers</a:t>
              </a:r>
              <a:endParaRPr lang="en-US" sz="1200" dirty="0">
                <a:effectLst/>
                <a:latin typeface="Times New Roman"/>
                <a:ea typeface="Times New Roman"/>
              </a:endParaRPr>
            </a:p>
            <a:p>
              <a:pPr marL="0" marR="0" algn="ctr">
                <a:spcBef>
                  <a:spcPts val="0"/>
                </a:spcBef>
                <a:spcAft>
                  <a:spcPts val="0"/>
                </a:spcAft>
              </a:pPr>
              <a:r>
                <a:rPr lang="en-GB" sz="1400" kern="1200" dirty="0">
                  <a:solidFill>
                    <a:srgbClr val="000000"/>
                  </a:solidFill>
                  <a:effectLst/>
                  <a:latin typeface="Calibri"/>
                  <a:ea typeface="Times New Roman"/>
                  <a:cs typeface="Times New Roman"/>
                </a:rPr>
                <a:t>auctions, exhibitions</a:t>
              </a:r>
              <a:endParaRPr lang="en-US" sz="1200" dirty="0">
                <a:effectLst/>
                <a:latin typeface="Times New Roman"/>
                <a:ea typeface="Times New Roman"/>
              </a:endParaRPr>
            </a:p>
          </p:txBody>
        </p:sp>
        <p:cxnSp>
          <p:nvCxnSpPr>
            <p:cNvPr id="14" name="Straight Connector 13"/>
            <p:cNvCxnSpPr/>
            <p:nvPr/>
          </p:nvCxnSpPr>
          <p:spPr bwMode="auto">
            <a:xfrm>
              <a:off x="35718" y="12858"/>
              <a:ext cx="0" cy="23959"/>
            </a:xfrm>
            <a:prstGeom prst="line">
              <a:avLst/>
            </a:prstGeom>
            <a:noFill/>
            <a:ln w="25400">
              <a:solidFill>
                <a:schemeClr val="accent1">
                  <a:lumMod val="100000"/>
                  <a:lumOff val="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p:nvPr/>
          </p:nvCxnSpPr>
          <p:spPr bwMode="auto">
            <a:xfrm flipH="1">
              <a:off x="27432" y="24574"/>
              <a:ext cx="14738" cy="0"/>
            </a:xfrm>
            <a:prstGeom prst="line">
              <a:avLst/>
            </a:prstGeom>
            <a:noFill/>
            <a:ln w="25400">
              <a:solidFill>
                <a:schemeClr val="accent1">
                  <a:lumMod val="100000"/>
                  <a:lumOff val="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p:nvPr/>
          </p:nvCxnSpPr>
          <p:spPr bwMode="auto">
            <a:xfrm flipH="1">
              <a:off x="13716" y="12858"/>
              <a:ext cx="22028" cy="5353"/>
            </a:xfrm>
            <a:prstGeom prst="line">
              <a:avLst/>
            </a:prstGeom>
            <a:noFill/>
            <a:ln w="25400">
              <a:solidFill>
                <a:schemeClr val="accent1">
                  <a:lumMod val="100000"/>
                  <a:lumOff val="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p:nvPr/>
          </p:nvCxnSpPr>
          <p:spPr bwMode="auto">
            <a:xfrm>
              <a:off x="35718" y="12858"/>
              <a:ext cx="20212" cy="5353"/>
            </a:xfrm>
            <a:prstGeom prst="line">
              <a:avLst/>
            </a:prstGeom>
            <a:noFill/>
            <a:ln w="25400">
              <a:solidFill>
                <a:schemeClr val="accent1">
                  <a:lumMod val="100000"/>
                  <a:lumOff val="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p:nvPr/>
          </p:nvCxnSpPr>
          <p:spPr bwMode="auto">
            <a:xfrm flipH="1">
              <a:off x="35718" y="31051"/>
              <a:ext cx="20212" cy="5772"/>
            </a:xfrm>
            <a:prstGeom prst="line">
              <a:avLst/>
            </a:prstGeom>
            <a:noFill/>
            <a:ln w="25400">
              <a:solidFill>
                <a:schemeClr val="accent1">
                  <a:lumMod val="100000"/>
                  <a:lumOff val="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p:nvPr/>
          </p:nvCxnSpPr>
          <p:spPr bwMode="auto">
            <a:xfrm>
              <a:off x="13716" y="31051"/>
              <a:ext cx="22028" cy="5772"/>
            </a:xfrm>
            <a:prstGeom prst="line">
              <a:avLst/>
            </a:prstGeom>
            <a:noFill/>
            <a:ln w="25400">
              <a:solidFill>
                <a:schemeClr val="accent1">
                  <a:lumMod val="100000"/>
                  <a:lumOff val="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0" name="Text Box 10"/>
            <p:cNvSpPr txBox="1">
              <a:spLocks/>
            </p:cNvSpPr>
            <p:nvPr/>
          </p:nvSpPr>
          <p:spPr bwMode="auto">
            <a:xfrm>
              <a:off x="42195" y="18192"/>
              <a:ext cx="27496" cy="12827"/>
            </a:xfrm>
            <a:prstGeom prst="rect">
              <a:avLst/>
            </a:prstGeom>
            <a:solidFill>
              <a:schemeClr val="lt1">
                <a:lumMod val="100000"/>
                <a:lumOff val="0"/>
              </a:schemeClr>
            </a:solidFill>
            <a:ln w="25400">
              <a:solidFill>
                <a:schemeClr val="accent6">
                  <a:lumMod val="100000"/>
                  <a:lumOff val="0"/>
                </a:schemeClr>
              </a:solid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GB" sz="2400" kern="1200" dirty="0">
                  <a:solidFill>
                    <a:srgbClr val="000000"/>
                  </a:solidFill>
                  <a:effectLst/>
                  <a:latin typeface="Calibri"/>
                  <a:ea typeface="Times New Roman"/>
                  <a:cs typeface="Times New Roman"/>
                </a:rPr>
                <a:t>People</a:t>
              </a:r>
              <a:endParaRPr lang="en-US" sz="1200" dirty="0">
                <a:effectLst/>
                <a:latin typeface="Times New Roman"/>
                <a:ea typeface="Times New Roman"/>
              </a:endParaRPr>
            </a:p>
            <a:p>
              <a:pPr marL="0" marR="0" algn="ctr">
                <a:spcBef>
                  <a:spcPts val="0"/>
                </a:spcBef>
                <a:spcAft>
                  <a:spcPts val="0"/>
                </a:spcAft>
              </a:pPr>
              <a:r>
                <a:rPr lang="en-GB" sz="1400" kern="1200" dirty="0">
                  <a:solidFill>
                    <a:srgbClr val="000000"/>
                  </a:solidFill>
                  <a:effectLst/>
                  <a:latin typeface="Calibri"/>
                  <a:ea typeface="Times New Roman"/>
                  <a:cs typeface="Times New Roman"/>
                </a:rPr>
                <a:t>individuals, institutions</a:t>
              </a:r>
              <a:endParaRPr lang="en-US" sz="1200" dirty="0">
                <a:effectLst/>
                <a:latin typeface="Times New Roman"/>
                <a:ea typeface="Times New Roman"/>
              </a:endParaRPr>
            </a:p>
          </p:txBody>
        </p:sp>
        <p:sp>
          <p:nvSpPr>
            <p:cNvPr id="21" name="Text Box 11"/>
            <p:cNvSpPr txBox="1">
              <a:spLocks/>
            </p:cNvSpPr>
            <p:nvPr/>
          </p:nvSpPr>
          <p:spPr bwMode="auto">
            <a:xfrm>
              <a:off x="22002" y="36766"/>
              <a:ext cx="27496" cy="12827"/>
            </a:xfrm>
            <a:prstGeom prst="rect">
              <a:avLst/>
            </a:prstGeom>
            <a:solidFill>
              <a:schemeClr val="lt1">
                <a:lumMod val="100000"/>
                <a:lumOff val="0"/>
              </a:schemeClr>
            </a:solidFill>
            <a:ln w="25400">
              <a:solidFill>
                <a:schemeClr val="accent6">
                  <a:lumMod val="100000"/>
                  <a:lumOff val="0"/>
                </a:schemeClr>
              </a:solid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GB" sz="2400" kern="1200" dirty="0">
                  <a:solidFill>
                    <a:srgbClr val="000000"/>
                  </a:solidFill>
                  <a:effectLst/>
                  <a:latin typeface="Calibri"/>
                  <a:ea typeface="Times New Roman"/>
                  <a:cs typeface="Times New Roman"/>
                </a:rPr>
                <a:t>Media</a:t>
              </a:r>
              <a:endParaRPr lang="en-US" sz="1200" dirty="0">
                <a:effectLst/>
                <a:latin typeface="Times New Roman"/>
                <a:ea typeface="Times New Roman"/>
              </a:endParaRPr>
            </a:p>
            <a:p>
              <a:pPr marL="0" marR="0" algn="ctr">
                <a:spcBef>
                  <a:spcPts val="0"/>
                </a:spcBef>
                <a:spcAft>
                  <a:spcPts val="0"/>
                </a:spcAft>
              </a:pPr>
              <a:r>
                <a:rPr lang="en-GB" sz="1400" kern="1200" dirty="0">
                  <a:solidFill>
                    <a:srgbClr val="000000"/>
                  </a:solidFill>
                  <a:effectLst/>
                  <a:latin typeface="Calibri"/>
                  <a:ea typeface="Times New Roman"/>
                  <a:cs typeface="Times New Roman"/>
                </a:rPr>
                <a:t>documents, catalogues, images</a:t>
              </a:r>
              <a:endParaRPr lang="en-US" sz="1200" dirty="0">
                <a:effectLst/>
                <a:latin typeface="Times New Roman"/>
                <a:ea typeface="Times New Roman"/>
              </a:endParaRPr>
            </a:p>
          </p:txBody>
        </p:sp>
      </p:grpSp>
      <p:sp>
        <p:nvSpPr>
          <p:cNvPr id="22" name="Rectangle 21"/>
          <p:cNvSpPr/>
          <p:nvPr/>
        </p:nvSpPr>
        <p:spPr>
          <a:xfrm>
            <a:off x="7867506" y="-587963"/>
            <a:ext cx="1776051" cy="1169551"/>
          </a:xfrm>
          <a:prstGeom prst="rect">
            <a:avLst/>
          </a:prstGeom>
        </p:spPr>
        <p:txBody>
          <a:bodyPr wrap="square">
            <a:spAutoFit/>
          </a:bodyPr>
          <a:lstStyle/>
          <a:p>
            <a:r>
              <a:rPr lang="en-GB" sz="1000" b="1" i="1" dirty="0" smtClean="0"/>
              <a:t>Foliated mirror with felines and birds</a:t>
            </a:r>
            <a:r>
              <a:rPr lang="en-US" sz="1000" dirty="0" smtClean="0"/>
              <a:t>, </a:t>
            </a:r>
            <a:r>
              <a:rPr lang="en-GB" sz="1000" dirty="0" smtClean="0"/>
              <a:t>Mirror</a:t>
            </a:r>
            <a:endParaRPr lang="en-US" sz="1000" dirty="0" smtClean="0"/>
          </a:p>
          <a:p>
            <a:r>
              <a:rPr lang="en-GB" sz="1000" dirty="0" smtClean="0"/>
              <a:t>Middle Tang dynasty, 8th century, China</a:t>
            </a:r>
            <a:endParaRPr lang="en-US" sz="1000" dirty="0" smtClean="0"/>
          </a:p>
          <a:p>
            <a:r>
              <a:rPr lang="en-GB" sz="1000" dirty="0" smtClean="0"/>
              <a:t>Bronze, </a:t>
            </a:r>
            <a:r>
              <a:rPr lang="en-GB" sz="1000" dirty="0" err="1" smtClean="0"/>
              <a:t>Diam</a:t>
            </a:r>
            <a:r>
              <a:rPr lang="en-GB" sz="1000" dirty="0" smtClean="0"/>
              <a:t> x D: 19.3 x 1.4 cm, Purchase</a:t>
            </a:r>
            <a:r>
              <a:rPr lang="en-US" sz="1000" dirty="0" smtClean="0"/>
              <a:t>, </a:t>
            </a:r>
            <a:r>
              <a:rPr lang="en-GB" sz="1000" dirty="0" smtClean="0"/>
              <a:t>Freer Gallery of Art</a:t>
            </a:r>
            <a:r>
              <a:rPr lang="en-US" sz="1000" dirty="0" smtClean="0"/>
              <a:t>, </a:t>
            </a:r>
            <a:r>
              <a:rPr lang="en-GB" sz="1000" dirty="0" smtClean="0"/>
              <a:t>F1944.4</a:t>
            </a:r>
            <a:endParaRPr lang="en-US" sz="1000" dirty="0"/>
          </a:p>
        </p:txBody>
      </p:sp>
      <p:sp>
        <p:nvSpPr>
          <p:cNvPr id="25" name="Title 1"/>
          <p:cNvSpPr txBox="1">
            <a:spLocks noChangeArrowheads="1"/>
          </p:cNvSpPr>
          <p:nvPr/>
        </p:nvSpPr>
        <p:spPr bwMode="auto">
          <a:xfrm>
            <a:off x="0" y="0"/>
            <a:ext cx="9144000" cy="762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solidFill>
                <a:latin typeface="+mj-lt"/>
                <a:ea typeface="+mj-ea"/>
                <a:cs typeface="+mj-cs"/>
                <a:sym typeface="Calibri" charset="0"/>
              </a:defRPr>
            </a:lvl1pPr>
            <a:lvl2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2pPr>
            <a:lvl3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3pPr>
            <a:lvl4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4pPr>
            <a:lvl5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5pPr>
            <a:lvl6pPr marL="4572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6pPr>
            <a:lvl7pPr marL="9144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7pPr>
            <a:lvl8pPr marL="13716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8pPr>
            <a:lvl9pPr marL="18288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9pPr>
          </a:lstStyle>
          <a:p>
            <a:r>
              <a:rPr lang="en-GB" sz="2800" b="1" dirty="0">
                <a:solidFill>
                  <a:srgbClr val="24747D"/>
                </a:solidFill>
              </a:rPr>
              <a:t>WWII-era Asian Art Collector/Dealer Web Resource </a:t>
            </a:r>
            <a:endParaRPr lang="en-US" altLang="zh-CN" sz="2800" dirty="0">
              <a:solidFill>
                <a:srgbClr val="24747D"/>
              </a:solidFill>
            </a:endParaRPr>
          </a:p>
        </p:txBody>
      </p:sp>
      <p:sp>
        <p:nvSpPr>
          <p:cNvPr id="3" name="Rectangle 2"/>
          <p:cNvSpPr/>
          <p:nvPr/>
        </p:nvSpPr>
        <p:spPr>
          <a:xfrm>
            <a:off x="7" y="787401"/>
            <a:ext cx="2616194" cy="2896631"/>
          </a:xfrm>
          <a:prstGeom prst="rect">
            <a:avLst/>
          </a:prstGeom>
        </p:spPr>
        <p:txBody>
          <a:bodyPr wrap="square">
            <a:spAutoFit/>
          </a:bodyPr>
          <a:lstStyle/>
          <a:p>
            <a:r>
              <a:rPr lang="en-GB" sz="800" b="1" i="1" dirty="0"/>
              <a:t>Foliated mirror with felines and birds</a:t>
            </a:r>
            <a:endParaRPr lang="en-AU" sz="800" dirty="0"/>
          </a:p>
          <a:p>
            <a:r>
              <a:rPr lang="en-GB" sz="800" dirty="0"/>
              <a:t>Mirror</a:t>
            </a:r>
            <a:endParaRPr lang="en-AU" sz="800" dirty="0"/>
          </a:p>
          <a:p>
            <a:r>
              <a:rPr lang="en-GB" sz="800" dirty="0"/>
              <a:t>Middle Tang dynasty, 8th century</a:t>
            </a:r>
            <a:endParaRPr lang="en-AU" sz="800" dirty="0"/>
          </a:p>
          <a:p>
            <a:r>
              <a:rPr lang="en-GB" sz="800" dirty="0"/>
              <a:t>China</a:t>
            </a:r>
            <a:endParaRPr lang="en-AU" sz="800" dirty="0"/>
          </a:p>
          <a:p>
            <a:r>
              <a:rPr lang="en-GB" sz="800" dirty="0"/>
              <a:t>Bronze</a:t>
            </a:r>
            <a:endParaRPr lang="en-AU" sz="800" dirty="0"/>
          </a:p>
          <a:p>
            <a:r>
              <a:rPr lang="en-GB" sz="800" dirty="0" err="1"/>
              <a:t>Diam</a:t>
            </a:r>
            <a:r>
              <a:rPr lang="en-GB" sz="800" dirty="0"/>
              <a:t> x D: 19.3 x 1.4 cm</a:t>
            </a:r>
            <a:endParaRPr lang="en-AU" sz="800" dirty="0"/>
          </a:p>
          <a:p>
            <a:r>
              <a:rPr lang="en-GB" sz="800" dirty="0"/>
              <a:t>Purchase</a:t>
            </a:r>
            <a:endParaRPr lang="en-AU" sz="800" dirty="0"/>
          </a:p>
          <a:p>
            <a:r>
              <a:rPr lang="en-GB" sz="800" dirty="0"/>
              <a:t>Freer Gallery of Art</a:t>
            </a:r>
            <a:endParaRPr lang="en-AU" sz="800" dirty="0"/>
          </a:p>
          <a:p>
            <a:r>
              <a:rPr lang="en-GB" sz="800" dirty="0"/>
              <a:t>F1944.4</a:t>
            </a:r>
            <a:endParaRPr lang="en-AU" sz="800" dirty="0"/>
          </a:p>
          <a:p>
            <a:r>
              <a:rPr lang="en-GB" sz="800" dirty="0"/>
              <a:t> </a:t>
            </a:r>
            <a:endParaRPr lang="en-AU" sz="800" dirty="0"/>
          </a:p>
          <a:p>
            <a:r>
              <a:rPr lang="en-GB" sz="800" dirty="0"/>
              <a:t>From at least 1929</a:t>
            </a:r>
            <a:endParaRPr lang="en-AU" sz="800" dirty="0"/>
          </a:p>
          <a:p>
            <a:r>
              <a:rPr lang="en-GB" sz="800" dirty="0" err="1"/>
              <a:t>Mrs.</a:t>
            </a:r>
            <a:r>
              <a:rPr lang="en-GB" sz="800" dirty="0"/>
              <a:t> Christian R. (Bettie F.) Holmes (1871-1941), New York and "The Chimneys," Sands Point, Port Washington, Long Island, from at least 1929 [1]</a:t>
            </a:r>
            <a:endParaRPr lang="en-AU" sz="800" dirty="0"/>
          </a:p>
          <a:p>
            <a:r>
              <a:rPr lang="en-GB" sz="800" dirty="0"/>
              <a:t> </a:t>
            </a:r>
            <a:endParaRPr lang="en-AU" sz="800" dirty="0"/>
          </a:p>
          <a:p>
            <a:r>
              <a:rPr lang="en-GB" sz="800" dirty="0"/>
              <a:t>From at least 1944</a:t>
            </a:r>
            <a:endParaRPr lang="en-AU" sz="800" dirty="0"/>
          </a:p>
          <a:p>
            <a:r>
              <a:rPr lang="en-GB" sz="800" dirty="0" err="1"/>
              <a:t>Tonying</a:t>
            </a:r>
            <a:r>
              <a:rPr lang="en-GB" sz="800" dirty="0"/>
              <a:t> &amp; Company, New York, from at least February 1944 [2]</a:t>
            </a:r>
            <a:endParaRPr lang="en-AU" sz="800" dirty="0"/>
          </a:p>
          <a:p>
            <a:r>
              <a:rPr lang="en-GB" sz="800" dirty="0"/>
              <a:t> </a:t>
            </a:r>
            <a:endParaRPr lang="en-AU" sz="800" dirty="0"/>
          </a:p>
          <a:p>
            <a:r>
              <a:rPr lang="en-GB" sz="800" dirty="0"/>
              <a:t>From 1944</a:t>
            </a:r>
            <a:endParaRPr lang="en-AU" sz="800" dirty="0"/>
          </a:p>
          <a:p>
            <a:r>
              <a:rPr lang="en-GB" sz="800" dirty="0"/>
              <a:t>Freer Gallery of Art, purchased from </a:t>
            </a:r>
            <a:r>
              <a:rPr lang="en-GB" sz="800" dirty="0" err="1"/>
              <a:t>Tonying</a:t>
            </a:r>
            <a:r>
              <a:rPr lang="en-GB" sz="800" dirty="0"/>
              <a:t> &amp; Company on February 7, </a:t>
            </a:r>
            <a:r>
              <a:rPr lang="en-GB" sz="800" dirty="0" smtClean="0"/>
              <a:t>1944 [3]</a:t>
            </a:r>
            <a:endParaRPr lang="en-AU" sz="800" dirty="0"/>
          </a:p>
          <a:p>
            <a:r>
              <a:rPr lang="en-GB" sz="800" dirty="0"/>
              <a:t> </a:t>
            </a:r>
            <a:endParaRPr lang="en-AU" sz="800" dirty="0"/>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2690593" y="2045006"/>
            <a:ext cx="1346207" cy="1193800"/>
          </a:xfrm>
          <a:prstGeom prst="rect">
            <a:avLst/>
          </a:prstGeom>
          <a:ln>
            <a:solidFill>
              <a:schemeClr val="bg1">
                <a:lumMod val="65000"/>
              </a:schemeClr>
            </a:solidFill>
          </a:ln>
        </p:spPr>
      </p:pic>
      <p:sp>
        <p:nvSpPr>
          <p:cNvPr id="4" name="Rectangle 3"/>
          <p:cNvSpPr/>
          <p:nvPr/>
        </p:nvSpPr>
        <p:spPr>
          <a:xfrm>
            <a:off x="6401659" y="893766"/>
            <a:ext cx="2300112" cy="1015663"/>
          </a:xfrm>
          <a:prstGeom prst="rect">
            <a:avLst/>
          </a:prstGeom>
        </p:spPr>
        <p:txBody>
          <a:bodyPr wrap="square">
            <a:spAutoFit/>
          </a:bodyPr>
          <a:lstStyle/>
          <a:p>
            <a:r>
              <a:rPr lang="en-GB" sz="1000" b="1" dirty="0"/>
              <a:t>Events currently linked to the </a:t>
            </a:r>
            <a:r>
              <a:rPr lang="en-GB" sz="1000" b="1" dirty="0" err="1"/>
              <a:t>Tonying</a:t>
            </a:r>
            <a:r>
              <a:rPr lang="en-GB" sz="1000" b="1" dirty="0"/>
              <a:t> and Company</a:t>
            </a:r>
            <a:endParaRPr lang="en-AU" sz="1000" dirty="0"/>
          </a:p>
          <a:p>
            <a:r>
              <a:rPr lang="en-GB" sz="1000" b="1" dirty="0"/>
              <a:t> </a:t>
            </a:r>
            <a:endParaRPr lang="en-AU" sz="1000" dirty="0"/>
          </a:p>
          <a:p>
            <a:r>
              <a:rPr lang="en-GB" sz="1000" b="1" dirty="0"/>
              <a:t>Provenance: </a:t>
            </a:r>
            <a:r>
              <a:rPr lang="en-GB" sz="1000" b="1" dirty="0" smtClean="0"/>
              <a:t>sale:  </a:t>
            </a:r>
            <a:r>
              <a:rPr lang="en-GB" sz="1000" dirty="0"/>
              <a:t>February 7, 1944</a:t>
            </a:r>
            <a:endParaRPr lang="en-AU" sz="1000" dirty="0"/>
          </a:p>
          <a:p>
            <a:r>
              <a:rPr lang="en-GB" sz="1000" dirty="0"/>
              <a:t>Seller: </a:t>
            </a:r>
            <a:r>
              <a:rPr lang="en-GB" sz="1000" dirty="0" err="1"/>
              <a:t>Tonying</a:t>
            </a:r>
            <a:r>
              <a:rPr lang="en-GB" sz="1000" dirty="0"/>
              <a:t> and Company</a:t>
            </a:r>
            <a:endParaRPr lang="en-AU" sz="1000" dirty="0"/>
          </a:p>
          <a:p>
            <a:r>
              <a:rPr lang="en-GB" sz="1000" dirty="0"/>
              <a:t>Buyer: Freer Gallery of Art</a:t>
            </a:r>
            <a:endParaRPr lang="en-AU" sz="1000" dirty="0"/>
          </a:p>
        </p:txBody>
      </p:sp>
      <p:sp>
        <p:nvSpPr>
          <p:cNvPr id="6" name="TextBox 5"/>
          <p:cNvSpPr txBox="1"/>
          <p:nvPr/>
        </p:nvSpPr>
        <p:spPr>
          <a:xfrm>
            <a:off x="5892072" y="1288534"/>
            <a:ext cx="431053" cy="369332"/>
          </a:xfrm>
          <a:prstGeom prst="rect">
            <a:avLst/>
          </a:prstGeom>
          <a:noFill/>
        </p:spPr>
        <p:txBody>
          <a:bodyPr wrap="none" rtlCol="0">
            <a:spAutoFit/>
          </a:bodyPr>
          <a:lstStyle/>
          <a:p>
            <a:r>
              <a:rPr lang="en-US" dirty="0" smtClean="0">
                <a:latin typeface="Wingdings"/>
                <a:ea typeface="Wingdings"/>
                <a:cs typeface="Wingdings"/>
                <a:sym typeface="Wingdings"/>
              </a:rPr>
              <a:t></a:t>
            </a:r>
            <a:endParaRPr lang="en-US" dirty="0"/>
          </a:p>
        </p:txBody>
      </p:sp>
      <p:sp>
        <p:nvSpPr>
          <p:cNvPr id="8" name="TextBox 7"/>
          <p:cNvSpPr txBox="1"/>
          <p:nvPr/>
        </p:nvSpPr>
        <p:spPr>
          <a:xfrm>
            <a:off x="6401659" y="3289300"/>
            <a:ext cx="390364" cy="369332"/>
          </a:xfrm>
          <a:prstGeom prst="rect">
            <a:avLst/>
          </a:prstGeom>
          <a:noFill/>
        </p:spPr>
        <p:txBody>
          <a:bodyPr wrap="none" rtlCol="0">
            <a:spAutoFit/>
          </a:bodyPr>
          <a:lstStyle/>
          <a:p>
            <a:r>
              <a:rPr lang="en-US" dirty="0" smtClean="0">
                <a:latin typeface="Wingdings"/>
                <a:ea typeface="Wingdings"/>
                <a:cs typeface="Wingdings"/>
                <a:sym typeface="Wingdings"/>
              </a:rPr>
              <a:t></a:t>
            </a:r>
            <a:endParaRPr lang="en-US" dirty="0"/>
          </a:p>
        </p:txBody>
      </p:sp>
      <p:sp>
        <p:nvSpPr>
          <p:cNvPr id="11" name="Rectangle 10"/>
          <p:cNvSpPr/>
          <p:nvPr/>
        </p:nvSpPr>
        <p:spPr>
          <a:xfrm>
            <a:off x="11874" y="3506233"/>
            <a:ext cx="3391733" cy="1323439"/>
          </a:xfrm>
          <a:prstGeom prst="rect">
            <a:avLst/>
          </a:prstGeom>
        </p:spPr>
        <p:txBody>
          <a:bodyPr wrap="square">
            <a:spAutoFit/>
          </a:bodyPr>
          <a:lstStyle/>
          <a:p>
            <a:r>
              <a:rPr lang="en-GB" sz="800" dirty="0"/>
              <a:t>Notes</a:t>
            </a:r>
            <a:r>
              <a:rPr lang="en-GB" sz="800" dirty="0" smtClean="0"/>
              <a:t>:</a:t>
            </a:r>
            <a:endParaRPr lang="en-AU" sz="800" dirty="0"/>
          </a:p>
          <a:p>
            <a:r>
              <a:rPr lang="en-GB" sz="800" dirty="0"/>
              <a:t>[1] See Yamanaka &amp; Company, To-So </a:t>
            </a:r>
            <a:r>
              <a:rPr lang="en-GB" sz="800" dirty="0" err="1"/>
              <a:t>Seikwa</a:t>
            </a:r>
            <a:r>
              <a:rPr lang="en-GB" sz="800" dirty="0"/>
              <a:t>: Select relics of the Tang and Sung Dynasties from the Collections in Europe and America (Osaka, 1929), vol. 2, pl. 39. </a:t>
            </a:r>
            <a:endParaRPr lang="en-AU" sz="800" dirty="0"/>
          </a:p>
          <a:p>
            <a:r>
              <a:rPr lang="en-GB" sz="800" dirty="0"/>
              <a:t>[2] See </a:t>
            </a:r>
            <a:r>
              <a:rPr lang="en-GB" sz="800" dirty="0" err="1"/>
              <a:t>Tonying</a:t>
            </a:r>
            <a:r>
              <a:rPr lang="en-GB" sz="800" dirty="0"/>
              <a:t> &amp; Company’s invoice, dated February 7, 1944, in which the mirror figures under no. B. 33: “Bronze </a:t>
            </a:r>
            <a:r>
              <a:rPr lang="en-GB" sz="800" dirty="0" err="1"/>
              <a:t>Polyfoliate</a:t>
            </a:r>
            <a:r>
              <a:rPr lang="en-GB" sz="800" dirty="0"/>
              <a:t> Mirror, designs of floral scrolls, flying Phoenixes, etc. / Tang.” copy in object file.  The acquisition was approved by C. G. Abbot, the Secretary of the Smithsonian Institution, on February 4, 1944, see “List of Objects Contemplated for Purchase by the Freer Gallery of Art,” copy in object file. </a:t>
            </a:r>
            <a:endParaRPr lang="en-AU" sz="800" dirty="0"/>
          </a:p>
        </p:txBody>
      </p:sp>
      <p:sp>
        <p:nvSpPr>
          <p:cNvPr id="23" name="Rectangle 22"/>
          <p:cNvSpPr/>
          <p:nvPr/>
        </p:nvSpPr>
        <p:spPr>
          <a:xfrm>
            <a:off x="14111" y="4725825"/>
            <a:ext cx="6309013" cy="338554"/>
          </a:xfrm>
          <a:prstGeom prst="rect">
            <a:avLst/>
          </a:prstGeom>
        </p:spPr>
        <p:txBody>
          <a:bodyPr wrap="square">
            <a:spAutoFit/>
          </a:bodyPr>
          <a:lstStyle/>
          <a:p>
            <a:r>
              <a:rPr lang="en-GB" sz="800" dirty="0" smtClean="0"/>
              <a:t>[</a:t>
            </a:r>
            <a:r>
              <a:rPr lang="en-GB" sz="800" dirty="0"/>
              <a:t>3] See invoice cited in note 2. See also A. G. </a:t>
            </a:r>
            <a:r>
              <a:rPr lang="en-GB" sz="800" dirty="0" err="1"/>
              <a:t>Wenley’s</a:t>
            </a:r>
            <a:r>
              <a:rPr lang="en-GB" sz="800" dirty="0"/>
              <a:t> letter to C. F. </a:t>
            </a:r>
            <a:r>
              <a:rPr lang="en-GB" sz="800" dirty="0" err="1"/>
              <a:t>Yau</a:t>
            </a:r>
            <a:r>
              <a:rPr lang="en-GB" sz="800" dirty="0"/>
              <a:t>, </a:t>
            </a:r>
            <a:r>
              <a:rPr lang="en-GB" sz="800" dirty="0" err="1"/>
              <a:t>Tonying</a:t>
            </a:r>
            <a:r>
              <a:rPr lang="en-GB" sz="800" dirty="0"/>
              <a:t> &amp; Company, dated February 5, 1944, in which </a:t>
            </a:r>
            <a:r>
              <a:rPr lang="en-GB" sz="800" dirty="0" err="1"/>
              <a:t>Wenley</a:t>
            </a:r>
            <a:r>
              <a:rPr lang="en-GB" sz="800" dirty="0"/>
              <a:t> confirms the purchase of the mirror along with seven other mirrors from the Holmes collection (see records for F1944.3, F1944.5-F1944.10)</a:t>
            </a:r>
            <a:r>
              <a:rPr lang="en-GB" sz="800" dirty="0" smtClean="0"/>
              <a:t>.</a:t>
            </a:r>
            <a:endParaRPr lang="en-AU" sz="800" dirty="0"/>
          </a:p>
        </p:txBody>
      </p:sp>
    </p:spTree>
    <p:extLst>
      <p:ext uri="{BB962C8B-B14F-4D97-AF65-F5344CB8AC3E}">
        <p14:creationId xmlns:p14="http://schemas.microsoft.com/office/powerpoint/2010/main" val="9592542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New Doc 14Page 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6603" r="-16603"/>
          <a:stretch>
            <a:fillRect/>
          </a:stretch>
        </p:blipFill>
        <p:spPr>
          <a:xfrm>
            <a:off x="465668" y="1305067"/>
            <a:ext cx="3389313" cy="3706813"/>
          </a:xfrm>
        </p:spPr>
      </p:pic>
      <p:sp>
        <p:nvSpPr>
          <p:cNvPr id="2" name="Rectangle 1"/>
          <p:cNvSpPr/>
          <p:nvPr/>
        </p:nvSpPr>
        <p:spPr>
          <a:xfrm>
            <a:off x="3701345" y="1471373"/>
            <a:ext cx="4864100" cy="3293209"/>
          </a:xfrm>
          <a:prstGeom prst="rect">
            <a:avLst/>
          </a:prstGeom>
        </p:spPr>
        <p:txBody>
          <a:bodyPr wrap="square">
            <a:spAutoFit/>
          </a:bodyPr>
          <a:lstStyle/>
          <a:p>
            <a:pPr>
              <a:defRPr/>
            </a:pPr>
            <a:r>
              <a:rPr lang="en-US" sz="1600" b="1" i="1" dirty="0">
                <a:solidFill>
                  <a:srgbClr val="FFFFFF"/>
                </a:solidFill>
                <a:cs typeface="Corbel"/>
              </a:rPr>
              <a:t>12 Essays by independent scholars and professionals affiliated with 9 American institutions include: </a:t>
            </a:r>
            <a:endParaRPr lang="en-US" sz="1600" b="1" i="1" dirty="0" smtClean="0">
              <a:solidFill>
                <a:srgbClr val="FFFFFF"/>
              </a:solidFill>
              <a:cs typeface="Corbel"/>
            </a:endParaRPr>
          </a:p>
          <a:p>
            <a:pPr>
              <a:defRPr/>
            </a:pPr>
            <a:endParaRPr lang="en-US" sz="1600" b="1" i="1" dirty="0">
              <a:solidFill>
                <a:srgbClr val="FFFFFF"/>
              </a:solidFill>
              <a:cs typeface="Corbel"/>
            </a:endParaRPr>
          </a:p>
          <a:p>
            <a:pPr marL="285750" indent="-285750">
              <a:buFontTx/>
              <a:buChar char="-"/>
              <a:defRPr/>
            </a:pPr>
            <a:r>
              <a:rPr lang="en-US" sz="1600" b="1" dirty="0">
                <a:solidFill>
                  <a:srgbClr val="FFFFFF"/>
                </a:solidFill>
                <a:cs typeface="Corbel"/>
              </a:rPr>
              <a:t>Archives of American Art, Washington, D.C.</a:t>
            </a:r>
          </a:p>
          <a:p>
            <a:pPr marL="285750" indent="-285750">
              <a:buFontTx/>
              <a:buChar char="-"/>
              <a:defRPr/>
            </a:pPr>
            <a:r>
              <a:rPr lang="en-US" sz="1600" b="1" dirty="0">
                <a:solidFill>
                  <a:srgbClr val="FFFFFF"/>
                </a:solidFill>
                <a:cs typeface="Corbel"/>
              </a:rPr>
              <a:t>Freer Gallery of Art and Arthur M. Sackler Gallery</a:t>
            </a:r>
          </a:p>
          <a:p>
            <a:pPr marL="285750" indent="-285750">
              <a:buFontTx/>
              <a:buChar char="-"/>
              <a:defRPr/>
            </a:pPr>
            <a:r>
              <a:rPr lang="en-US" sz="1600" b="1" dirty="0">
                <a:solidFill>
                  <a:srgbClr val="FFFFFF"/>
                </a:solidFill>
                <a:cs typeface="Corbel"/>
              </a:rPr>
              <a:t>Harvard Art Museums, Cambridge, Mass.</a:t>
            </a:r>
          </a:p>
          <a:p>
            <a:pPr marL="285750" indent="-285750">
              <a:buFontTx/>
              <a:buChar char="-"/>
              <a:defRPr/>
            </a:pPr>
            <a:r>
              <a:rPr lang="en-US" sz="1600" b="1" dirty="0">
                <a:solidFill>
                  <a:srgbClr val="FFFFFF"/>
                </a:solidFill>
                <a:cs typeface="Corbel"/>
              </a:rPr>
              <a:t>The J. Paul Getty Research Institute, Los Angeles</a:t>
            </a:r>
          </a:p>
          <a:p>
            <a:pPr marL="285750" indent="-285750">
              <a:buFontTx/>
              <a:buChar char="-"/>
              <a:defRPr/>
            </a:pPr>
            <a:r>
              <a:rPr lang="en-US" sz="1600" b="1" dirty="0">
                <a:solidFill>
                  <a:srgbClr val="FFFFFF"/>
                </a:solidFill>
                <a:cs typeface="Corbel"/>
              </a:rPr>
              <a:t>Metropolitan Museum of Art, New York</a:t>
            </a:r>
          </a:p>
          <a:p>
            <a:pPr marL="285750" indent="-285750">
              <a:buFontTx/>
              <a:buChar char="-"/>
              <a:defRPr/>
            </a:pPr>
            <a:r>
              <a:rPr lang="en-US" sz="1600" b="1" dirty="0">
                <a:solidFill>
                  <a:srgbClr val="FFFFFF"/>
                </a:solidFill>
                <a:cs typeface="Corbel"/>
              </a:rPr>
              <a:t>Philadelphia Museum of Art</a:t>
            </a:r>
          </a:p>
          <a:p>
            <a:pPr marL="285750" indent="-285750">
              <a:buFontTx/>
              <a:buChar char="-"/>
              <a:defRPr/>
            </a:pPr>
            <a:r>
              <a:rPr lang="en-US" sz="1600" b="1" dirty="0">
                <a:solidFill>
                  <a:srgbClr val="FFFFFF"/>
                </a:solidFill>
                <a:cs typeface="Corbel"/>
              </a:rPr>
              <a:t>Solomon R. Guggenheim Museum, New York</a:t>
            </a:r>
          </a:p>
          <a:p>
            <a:pPr marL="285750" indent="-285750">
              <a:buFontTx/>
              <a:buChar char="-"/>
              <a:defRPr/>
            </a:pPr>
            <a:r>
              <a:rPr lang="en-US" sz="1600" b="1" dirty="0">
                <a:solidFill>
                  <a:srgbClr val="FFFFFF"/>
                </a:solidFill>
                <a:cs typeface="Corbel"/>
              </a:rPr>
              <a:t>National Gallery of Art, Washington, D.C</a:t>
            </a:r>
          </a:p>
          <a:p>
            <a:pPr marL="285750" indent="-285750">
              <a:buFontTx/>
              <a:buChar char="-"/>
              <a:defRPr/>
            </a:pPr>
            <a:r>
              <a:rPr lang="en-US" sz="1600" b="1" dirty="0">
                <a:solidFill>
                  <a:srgbClr val="FFFFFF"/>
                </a:solidFill>
                <a:cs typeface="Corbel"/>
              </a:rPr>
              <a:t>Museum of Fine Arts, Boston</a:t>
            </a:r>
          </a:p>
          <a:p>
            <a:pPr marL="285750" indent="-285750">
              <a:buFontTx/>
              <a:buChar char="-"/>
              <a:defRPr/>
            </a:pPr>
            <a:r>
              <a:rPr lang="en-US" sz="1600" b="1" dirty="0">
                <a:solidFill>
                  <a:srgbClr val="FFFFFF"/>
                </a:solidFill>
                <a:cs typeface="Corbel"/>
              </a:rPr>
              <a:t>Walters Art Museum, Baltimore </a:t>
            </a:r>
          </a:p>
        </p:txBody>
      </p:sp>
      <p:sp>
        <p:nvSpPr>
          <p:cNvPr id="7" name="Title 1"/>
          <p:cNvSpPr txBox="1">
            <a:spLocks noChangeArrowheads="1"/>
          </p:cNvSpPr>
          <p:nvPr/>
        </p:nvSpPr>
        <p:spPr bwMode="auto">
          <a:xfrm>
            <a:off x="0" y="-2613"/>
            <a:ext cx="9144000" cy="130768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solidFill>
                <a:latin typeface="+mj-lt"/>
                <a:ea typeface="+mj-ea"/>
                <a:cs typeface="+mj-cs"/>
                <a:sym typeface="Calibri" charset="0"/>
              </a:defRPr>
            </a:lvl1pPr>
            <a:lvl2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2pPr>
            <a:lvl3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3pPr>
            <a:lvl4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4pPr>
            <a:lvl5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5pPr>
            <a:lvl6pPr marL="4572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6pPr>
            <a:lvl7pPr marL="9144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7pPr>
            <a:lvl8pPr marL="13716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8pPr>
            <a:lvl9pPr marL="18288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9pPr>
          </a:lstStyle>
          <a:p>
            <a:pPr>
              <a:defRPr/>
            </a:pPr>
            <a:r>
              <a:rPr lang="en-US" sz="2400" dirty="0" smtClean="0">
                <a:solidFill>
                  <a:srgbClr val="24747D"/>
                </a:solidFill>
                <a:latin typeface="+mn-lt"/>
                <a:ea typeface="ＭＳ Ｐゴシック" charset="0"/>
                <a:cs typeface="Corbel"/>
              </a:rPr>
              <a:t>“Provenance </a:t>
            </a:r>
            <a:r>
              <a:rPr lang="en-US" sz="2400" dirty="0">
                <a:solidFill>
                  <a:srgbClr val="24747D"/>
                </a:solidFill>
                <a:latin typeface="+mn-lt"/>
                <a:ea typeface="ＭＳ Ｐゴシック" charset="0"/>
                <a:cs typeface="Corbel"/>
              </a:rPr>
              <a:t>Research in American Museums and Archives</a:t>
            </a:r>
            <a:r>
              <a:rPr lang="en-US" sz="2400" dirty="0" smtClean="0">
                <a:solidFill>
                  <a:srgbClr val="24747D"/>
                </a:solidFill>
                <a:latin typeface="+mn-lt"/>
                <a:ea typeface="ＭＳ Ｐゴシック" charset="0"/>
                <a:cs typeface="Corbel"/>
              </a:rPr>
              <a:t>,” </a:t>
            </a:r>
            <a:r>
              <a:rPr lang="en-US" sz="2400" dirty="0">
                <a:solidFill>
                  <a:srgbClr val="24747D"/>
                </a:solidFill>
                <a:latin typeface="+mn-lt"/>
                <a:ea typeface="ＭＳ Ｐゴシック" charset="0"/>
                <a:cs typeface="Corbel"/>
              </a:rPr>
              <a:t>in </a:t>
            </a:r>
            <a:r>
              <a:rPr lang="en-US" sz="2400" b="1" i="1" dirty="0">
                <a:solidFill>
                  <a:srgbClr val="24747D"/>
                </a:solidFill>
                <a:latin typeface="+mn-lt"/>
                <a:ea typeface="ＭＳ Ｐゴシック" charset="0"/>
                <a:cs typeface="Corbel"/>
              </a:rPr>
              <a:t>Collections: A Journal for Museum and Archives Professionals</a:t>
            </a:r>
            <a:r>
              <a:rPr lang="en-US" sz="2400" dirty="0">
                <a:solidFill>
                  <a:srgbClr val="24747D"/>
                </a:solidFill>
                <a:latin typeface="+mn-lt"/>
                <a:ea typeface="ＭＳ Ｐゴシック" charset="0"/>
                <a:cs typeface="Corbel"/>
              </a:rPr>
              <a:t>, AltaMira, 2014</a:t>
            </a:r>
            <a:endParaRPr lang="en-US" altLang="en-US" sz="2400" dirty="0">
              <a:solidFill>
                <a:srgbClr val="24747D"/>
              </a:solidFill>
              <a:latin typeface="+mn-lt"/>
              <a:ea typeface="ＭＳ Ｐゴシック" charset="0"/>
              <a:cs typeface="Corbel"/>
            </a:endParaRPr>
          </a:p>
        </p:txBody>
      </p:sp>
    </p:spTree>
    <p:extLst>
      <p:ext uri="{BB962C8B-B14F-4D97-AF65-F5344CB8AC3E}">
        <p14:creationId xmlns:p14="http://schemas.microsoft.com/office/powerpoint/2010/main" val="17640096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36" y="1015998"/>
            <a:ext cx="4501446" cy="3951113"/>
          </a:xfrm>
        </p:spPr>
        <p:txBody>
          <a:bodyPr/>
          <a:lstStyle/>
          <a:p>
            <a:pPr marL="0" indent="0">
              <a:buNone/>
            </a:pPr>
            <a:r>
              <a:rPr lang="en-US" sz="1200" b="1" dirty="0" smtClean="0">
                <a:solidFill>
                  <a:srgbClr val="FFC306"/>
                </a:solidFill>
              </a:rPr>
              <a:t>COLLEGE ART ASSOCIATION’S 2016 ANNUAL CONFERENCE</a:t>
            </a:r>
          </a:p>
          <a:p>
            <a:pPr marL="0" indent="0">
              <a:buNone/>
            </a:pPr>
            <a:r>
              <a:rPr lang="en-US" sz="1200" b="1" dirty="0" smtClean="0"/>
              <a:t>Feb. 3-8, 2016, Washington, DC</a:t>
            </a:r>
          </a:p>
          <a:p>
            <a:pPr marL="0" indent="0">
              <a:buNone/>
            </a:pPr>
            <a:endParaRPr lang="en-US" sz="1200" dirty="0"/>
          </a:p>
          <a:p>
            <a:pPr marL="0" indent="0">
              <a:lnSpc>
                <a:spcPct val="80000"/>
              </a:lnSpc>
              <a:buNone/>
            </a:pPr>
            <a:r>
              <a:rPr lang="en-US" sz="1200" b="1" i="1" dirty="0" smtClean="0">
                <a:solidFill>
                  <a:srgbClr val="FFC306"/>
                </a:solidFill>
              </a:rPr>
              <a:t>Awareness →Professionalization →Career Opportunities?</a:t>
            </a:r>
            <a:r>
              <a:rPr lang="en-US" sz="1200" i="1" dirty="0">
                <a:solidFill>
                  <a:srgbClr val="FFC306"/>
                </a:solidFill>
              </a:rPr>
              <a:t> </a:t>
            </a:r>
          </a:p>
          <a:p>
            <a:pPr marL="0" indent="0">
              <a:lnSpc>
                <a:spcPct val="80000"/>
              </a:lnSpc>
              <a:buNone/>
            </a:pPr>
            <a:r>
              <a:rPr lang="en-US" sz="1200" b="1" i="1" dirty="0" smtClean="0">
                <a:solidFill>
                  <a:srgbClr val="FFC306"/>
                </a:solidFill>
              </a:rPr>
              <a:t>Teaching Provenance Research in the Field of Art History</a:t>
            </a:r>
            <a:endParaRPr lang="de-DE" sz="1200" b="1" i="1" dirty="0" smtClean="0"/>
          </a:p>
          <a:p>
            <a:pPr marL="0" indent="0">
              <a:buNone/>
            </a:pPr>
            <a:endParaRPr lang="de-DE" sz="1200" b="1" dirty="0" smtClean="0"/>
          </a:p>
          <a:p>
            <a:pPr marL="0" indent="0">
              <a:buNone/>
            </a:pPr>
            <a:r>
              <a:rPr lang="de-DE" sz="1200" b="1" dirty="0" smtClean="0">
                <a:solidFill>
                  <a:srgbClr val="FFC306"/>
                </a:solidFill>
              </a:rPr>
              <a:t>Christian Fuhrmeister</a:t>
            </a:r>
            <a:r>
              <a:rPr lang="de-DE" sz="1200" dirty="0" smtClean="0"/>
              <a:t>, </a:t>
            </a:r>
            <a:r>
              <a:rPr lang="de-DE" sz="1200" b="1" dirty="0" smtClean="0"/>
              <a:t>Zentralinstitut </a:t>
            </a:r>
            <a:r>
              <a:rPr lang="de-DE" sz="1200" b="1" dirty="0" err="1" smtClean="0"/>
              <a:t>fuer</a:t>
            </a:r>
            <a:r>
              <a:rPr lang="de-DE" sz="1200" b="1" dirty="0" smtClean="0"/>
              <a:t> Kunstgeschichte, </a:t>
            </a:r>
            <a:r>
              <a:rPr lang="de-DE" sz="1200" b="1" dirty="0" err="1" smtClean="0"/>
              <a:t>Munich</a:t>
            </a:r>
            <a:r>
              <a:rPr lang="de-DE" sz="1200" b="1" dirty="0" smtClean="0"/>
              <a:t> </a:t>
            </a:r>
            <a:endParaRPr lang="en-US" sz="1200" dirty="0" smtClean="0"/>
          </a:p>
          <a:p>
            <a:pPr marL="0" indent="0">
              <a:buNone/>
            </a:pPr>
            <a:r>
              <a:rPr lang="en-US" sz="1200" b="1" dirty="0" smtClean="0">
                <a:solidFill>
                  <a:srgbClr val="FFC306"/>
                </a:solidFill>
              </a:rPr>
              <a:t>Meike Hoffmann</a:t>
            </a:r>
            <a:r>
              <a:rPr lang="en-US" sz="1200" dirty="0" smtClean="0"/>
              <a:t>, </a:t>
            </a:r>
            <a:r>
              <a:rPr lang="en-US" sz="1200" b="1" dirty="0" err="1" smtClean="0"/>
              <a:t>Wss</a:t>
            </a:r>
            <a:r>
              <a:rPr lang="en-US" sz="1200" b="1" dirty="0" smtClean="0"/>
              <a:t>. </a:t>
            </a:r>
            <a:r>
              <a:rPr lang="en-US" sz="1200" b="1" dirty="0" err="1" smtClean="0"/>
              <a:t>Mitarbeiterin</a:t>
            </a:r>
            <a:r>
              <a:rPr lang="en-US" sz="1200" b="1" dirty="0" smtClean="0"/>
              <a:t> und </a:t>
            </a:r>
            <a:r>
              <a:rPr lang="en-US" sz="1200" b="1" dirty="0" err="1" smtClean="0"/>
              <a:t>Projektkoordinatorin</a:t>
            </a:r>
            <a:r>
              <a:rPr lang="en-US" sz="1200" b="1" dirty="0" smtClean="0"/>
              <a:t>,</a:t>
            </a:r>
            <a:r>
              <a:rPr lang="en-US" sz="1200" dirty="0" smtClean="0"/>
              <a:t> </a:t>
            </a:r>
            <a:r>
              <a:rPr lang="en-US" sz="1200" b="1" dirty="0" err="1" smtClean="0"/>
              <a:t>Forschungsstelle</a:t>
            </a:r>
            <a:r>
              <a:rPr lang="en-US" sz="1200" b="1" dirty="0" smtClean="0"/>
              <a:t> "</a:t>
            </a:r>
            <a:r>
              <a:rPr lang="en-US" sz="1200" b="1" dirty="0" err="1" smtClean="0"/>
              <a:t>Entartete</a:t>
            </a:r>
            <a:r>
              <a:rPr lang="en-US" sz="1200" b="1" dirty="0" smtClean="0"/>
              <a:t> Kunst", Kunsthistorisches Institut</a:t>
            </a:r>
            <a:r>
              <a:rPr lang="en-US" sz="1200" dirty="0" smtClean="0"/>
              <a:t>/</a:t>
            </a:r>
            <a:r>
              <a:rPr lang="en-US" sz="1200" b="1" dirty="0" smtClean="0"/>
              <a:t>Free University of Berlin</a:t>
            </a:r>
          </a:p>
          <a:p>
            <a:pPr marL="0" indent="0">
              <a:buNone/>
            </a:pPr>
            <a:r>
              <a:rPr lang="en-US" sz="1200" b="1" dirty="0">
                <a:solidFill>
                  <a:srgbClr val="FFC306"/>
                </a:solidFill>
              </a:rPr>
              <a:t>Christel H. Force, </a:t>
            </a:r>
            <a:r>
              <a:rPr lang="en-US" sz="1200" b="1" dirty="0"/>
              <a:t>Associate Research Curator for Modern and Contemporary Art, the Metropolitan Museum of Art</a:t>
            </a:r>
            <a:r>
              <a:rPr lang="en-US" sz="1200" b="1" dirty="0" smtClean="0"/>
              <a:t>.</a:t>
            </a:r>
            <a:endParaRPr lang="en-US" sz="1200" dirty="0" smtClean="0"/>
          </a:p>
          <a:p>
            <a:pPr marL="0" indent="0">
              <a:buNone/>
            </a:pPr>
            <a:r>
              <a:rPr lang="en-US" sz="1200" b="1" dirty="0" err="1" smtClean="0">
                <a:solidFill>
                  <a:srgbClr val="FFC306"/>
                </a:solidFill>
              </a:rPr>
              <a:t>MaryKate</a:t>
            </a:r>
            <a:r>
              <a:rPr lang="en-US" sz="1200" b="1" dirty="0" smtClean="0">
                <a:solidFill>
                  <a:srgbClr val="FFC306"/>
                </a:solidFill>
              </a:rPr>
              <a:t> Cleary</a:t>
            </a:r>
            <a:r>
              <a:rPr lang="en-US" sz="1200" b="1" dirty="0" smtClean="0"/>
              <a:t>, Director of Research, Art Recovery International</a:t>
            </a:r>
            <a:endParaRPr lang="en-US" sz="1200" dirty="0" smtClean="0"/>
          </a:p>
          <a:p>
            <a:pPr marL="0" indent="0">
              <a:buNone/>
            </a:pPr>
            <a:r>
              <a:rPr lang="en-US" sz="1200" b="1" dirty="0" smtClean="0">
                <a:solidFill>
                  <a:srgbClr val="FFC306"/>
                </a:solidFill>
              </a:rPr>
              <a:t>Megan Fontanella</a:t>
            </a:r>
            <a:r>
              <a:rPr lang="en-US" sz="1200" b="1" dirty="0" smtClean="0"/>
              <a:t>, Associate </a:t>
            </a:r>
            <a:r>
              <a:rPr lang="en-US" sz="1200" b="1" dirty="0"/>
              <a:t>C</a:t>
            </a:r>
            <a:r>
              <a:rPr lang="en-US" sz="1200" b="1" dirty="0" smtClean="0"/>
              <a:t>urator, Collections and Provenance, </a:t>
            </a:r>
            <a:r>
              <a:rPr lang="en-US" sz="1200" b="1" dirty="0"/>
              <a:t>S</a:t>
            </a:r>
            <a:r>
              <a:rPr lang="en-US" sz="1200" b="1" dirty="0" smtClean="0"/>
              <a:t>olomon R. </a:t>
            </a:r>
            <a:r>
              <a:rPr lang="en-US" sz="1200" b="1" dirty="0"/>
              <a:t>G</a:t>
            </a:r>
            <a:r>
              <a:rPr lang="en-US" sz="1200" b="1" dirty="0" smtClean="0"/>
              <a:t>uggenheim </a:t>
            </a:r>
            <a:r>
              <a:rPr lang="en-US" sz="1200" b="1" dirty="0"/>
              <a:t>M</a:t>
            </a:r>
            <a:r>
              <a:rPr lang="en-US" sz="1200" b="1" dirty="0" smtClean="0"/>
              <a:t>useum</a:t>
            </a:r>
            <a:endParaRPr lang="en-US" sz="1200" dirty="0" smtClean="0"/>
          </a:p>
          <a:p>
            <a:pPr marL="0" indent="0">
              <a:buNone/>
            </a:pPr>
            <a:r>
              <a:rPr lang="en-US" sz="1200" b="1" dirty="0" smtClean="0">
                <a:solidFill>
                  <a:srgbClr val="FFC306"/>
                </a:solidFill>
              </a:rPr>
              <a:t>Nick Pearce</a:t>
            </a:r>
            <a:r>
              <a:rPr lang="en-US" sz="1200" b="1" dirty="0" smtClean="0"/>
              <a:t>, </a:t>
            </a:r>
            <a:r>
              <a:rPr lang="en-GB" sz="1200" b="1" dirty="0" smtClean="0"/>
              <a:t>Sir John Richmond Chair of Fine Art, School of Culture &amp; Creative Arts, University of Glasgow; Senior Fellow Smithsonian Provenance Research Initiative, 2014-15</a:t>
            </a:r>
            <a:endParaRPr lang="en-US" sz="1200" dirty="0"/>
          </a:p>
        </p:txBody>
      </p:sp>
      <p:sp>
        <p:nvSpPr>
          <p:cNvPr id="4" name="Title 1"/>
          <p:cNvSpPr txBox="1">
            <a:spLocks noChangeArrowheads="1"/>
          </p:cNvSpPr>
          <p:nvPr/>
        </p:nvSpPr>
        <p:spPr bwMode="auto">
          <a:xfrm>
            <a:off x="0" y="-2613"/>
            <a:ext cx="9144000" cy="905724"/>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solidFill>
                <a:latin typeface="+mj-lt"/>
                <a:ea typeface="+mj-ea"/>
                <a:cs typeface="+mj-cs"/>
                <a:sym typeface="Calibri" charset="0"/>
              </a:defRPr>
            </a:lvl1pPr>
            <a:lvl2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2pPr>
            <a:lvl3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3pPr>
            <a:lvl4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4pPr>
            <a:lvl5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5pPr>
            <a:lvl6pPr marL="4572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6pPr>
            <a:lvl7pPr marL="9144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7pPr>
            <a:lvl8pPr marL="13716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8pPr>
            <a:lvl9pPr marL="18288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9pPr>
          </a:lstStyle>
          <a:p>
            <a:r>
              <a:rPr lang="en-US" altLang="zh-CN" sz="2800" b="1" dirty="0" smtClean="0">
                <a:solidFill>
                  <a:srgbClr val="315C81"/>
                </a:solidFill>
                <a:latin typeface="Calibri" charset="0"/>
                <a:ea typeface="SimSun" charset="0"/>
                <a:cs typeface="SimSun" charset="0"/>
              </a:rPr>
              <a:t>International Programs with SPRI in 2016</a:t>
            </a:r>
            <a:endParaRPr lang="en-US" altLang="zh-CN" sz="2800" b="1" dirty="0">
              <a:solidFill>
                <a:srgbClr val="315C81"/>
              </a:solidFill>
              <a:latin typeface="Calibri" charset="0"/>
              <a:ea typeface="SimSun" charset="0"/>
              <a:cs typeface="SimSun" charset="0"/>
            </a:endParaRPr>
          </a:p>
        </p:txBody>
      </p:sp>
      <p:sp>
        <p:nvSpPr>
          <p:cNvPr id="7" name="Rectangle 6"/>
          <p:cNvSpPr/>
          <p:nvPr/>
        </p:nvSpPr>
        <p:spPr>
          <a:xfrm>
            <a:off x="4543782" y="832556"/>
            <a:ext cx="4600218" cy="3877984"/>
          </a:xfrm>
          <a:prstGeom prst="rect">
            <a:avLst/>
          </a:prstGeom>
        </p:spPr>
        <p:txBody>
          <a:bodyPr wrap="square">
            <a:spAutoFit/>
          </a:bodyPr>
          <a:lstStyle/>
          <a:p>
            <a:endParaRPr lang="en-US" sz="1200" b="1" dirty="0">
              <a:solidFill>
                <a:srgbClr val="FFC306"/>
              </a:solidFill>
            </a:endParaRPr>
          </a:p>
          <a:p>
            <a:r>
              <a:rPr lang="en-US" sz="1200" b="1" dirty="0" smtClean="0">
                <a:solidFill>
                  <a:srgbClr val="FFC306"/>
                </a:solidFill>
              </a:rPr>
              <a:t>AMERICAN ALLIANCE OF MUSEUMS 2016 ANNUAL MEETING</a:t>
            </a:r>
            <a:endParaRPr lang="en-US" sz="1200" dirty="0" smtClean="0">
              <a:solidFill>
                <a:srgbClr val="FFC306"/>
              </a:solidFill>
            </a:endParaRPr>
          </a:p>
          <a:p>
            <a:pPr>
              <a:lnSpc>
                <a:spcPct val="150000"/>
              </a:lnSpc>
            </a:pPr>
            <a:r>
              <a:rPr lang="en-US" sz="1200" b="1" dirty="0" smtClean="0"/>
              <a:t>May </a:t>
            </a:r>
            <a:r>
              <a:rPr lang="en-US" sz="1200" b="1" dirty="0"/>
              <a:t>26-29, 2016, Washington, DC</a:t>
            </a:r>
            <a:endParaRPr lang="en-US" sz="1200" dirty="0"/>
          </a:p>
          <a:p>
            <a:r>
              <a:rPr lang="en-US" sz="1200" b="1" dirty="0"/>
              <a:t> </a:t>
            </a:r>
            <a:endParaRPr lang="en-US" sz="1200" dirty="0"/>
          </a:p>
          <a:p>
            <a:r>
              <a:rPr lang="en-US" sz="1200" b="1" i="1" dirty="0" smtClean="0">
                <a:solidFill>
                  <a:srgbClr val="FFC306"/>
                </a:solidFill>
              </a:rPr>
              <a:t>Today’s </a:t>
            </a:r>
            <a:r>
              <a:rPr lang="en-US" sz="1200" b="1" i="1" dirty="0">
                <a:solidFill>
                  <a:srgbClr val="FFC306"/>
                </a:solidFill>
              </a:rPr>
              <a:t>Looted Art = Tomorrow’s Provenance Problem</a:t>
            </a:r>
            <a:endParaRPr lang="en-US" sz="1200" dirty="0">
              <a:solidFill>
                <a:srgbClr val="FFC306"/>
              </a:solidFill>
            </a:endParaRPr>
          </a:p>
          <a:p>
            <a:r>
              <a:rPr lang="en-US" sz="1200" b="1" dirty="0">
                <a:solidFill>
                  <a:srgbClr val="FFC306"/>
                </a:solidFill>
              </a:rPr>
              <a:t> </a:t>
            </a:r>
            <a:endParaRPr lang="en-US" sz="1200" dirty="0">
              <a:solidFill>
                <a:srgbClr val="FFC306"/>
              </a:solidFill>
            </a:endParaRPr>
          </a:p>
          <a:p>
            <a:endParaRPr lang="en-US" sz="1200" dirty="0"/>
          </a:p>
          <a:p>
            <a:r>
              <a:rPr lang="en-US" sz="1200" b="1" dirty="0" smtClean="0">
                <a:solidFill>
                  <a:srgbClr val="FFC306"/>
                </a:solidFill>
              </a:rPr>
              <a:t>Dr</a:t>
            </a:r>
            <a:r>
              <a:rPr lang="en-US" sz="1200" b="1" dirty="0">
                <a:solidFill>
                  <a:srgbClr val="FFC306"/>
                </a:solidFill>
              </a:rPr>
              <a:t>. Richard Kurin</a:t>
            </a:r>
            <a:r>
              <a:rPr lang="en-US" sz="1200" b="1" dirty="0"/>
              <a:t>, Under Secretary for History, Art, and </a:t>
            </a:r>
            <a:r>
              <a:rPr lang="en-US" sz="1200" b="1" dirty="0" smtClean="0"/>
              <a:t>Culture, Smithsonian </a:t>
            </a:r>
            <a:r>
              <a:rPr lang="en-US" sz="1200" b="1" dirty="0"/>
              <a:t>Institution</a:t>
            </a:r>
            <a:endParaRPr lang="en-US" sz="1200" dirty="0"/>
          </a:p>
          <a:p>
            <a:r>
              <a:rPr lang="en-US" sz="1200" b="1" dirty="0" smtClean="0">
                <a:solidFill>
                  <a:srgbClr val="FFC306"/>
                </a:solidFill>
              </a:rPr>
              <a:t>Prof</a:t>
            </a:r>
            <a:r>
              <a:rPr lang="en-US" sz="1200" b="1" dirty="0">
                <a:solidFill>
                  <a:srgbClr val="FFC306"/>
                </a:solidFill>
              </a:rPr>
              <a:t>. Dr. Hermann </a:t>
            </a:r>
            <a:r>
              <a:rPr lang="en-US" sz="1200" b="1" dirty="0" err="1">
                <a:solidFill>
                  <a:srgbClr val="FFC306"/>
                </a:solidFill>
              </a:rPr>
              <a:t>Parzinger</a:t>
            </a:r>
            <a:r>
              <a:rPr lang="en-US" sz="1200" b="1" dirty="0"/>
              <a:t>, President </a:t>
            </a:r>
            <a:r>
              <a:rPr lang="en-US" sz="1200" b="1" dirty="0" smtClean="0"/>
              <a:t>, Stiftung </a:t>
            </a:r>
            <a:r>
              <a:rPr lang="en-US" sz="1200" b="1" dirty="0"/>
              <a:t>Preussischer </a:t>
            </a:r>
            <a:r>
              <a:rPr lang="en-US" sz="1200" b="1" dirty="0" smtClean="0"/>
              <a:t>Kulturbesitz, Berlin</a:t>
            </a:r>
          </a:p>
          <a:p>
            <a:r>
              <a:rPr lang="en-US" sz="1200" b="1" dirty="0" smtClean="0">
                <a:solidFill>
                  <a:srgbClr val="FFC306"/>
                </a:solidFill>
              </a:rPr>
              <a:t>Dr</a:t>
            </a:r>
            <a:r>
              <a:rPr lang="en-US" sz="1200" b="1" dirty="0">
                <a:solidFill>
                  <a:srgbClr val="FFC306"/>
                </a:solidFill>
              </a:rPr>
              <a:t>. Gerard Vaughan</a:t>
            </a:r>
            <a:r>
              <a:rPr lang="en-US" sz="1200" b="1" dirty="0"/>
              <a:t>, Director of the National Gallery of Australia, Canberra</a:t>
            </a:r>
            <a:endParaRPr lang="en-US" sz="1200" dirty="0"/>
          </a:p>
          <a:p>
            <a:r>
              <a:rPr lang="en-US" sz="1200" b="1" dirty="0" smtClean="0">
                <a:solidFill>
                  <a:srgbClr val="FFC306"/>
                </a:solidFill>
              </a:rPr>
              <a:t>Sharon </a:t>
            </a:r>
            <a:r>
              <a:rPr lang="en-US" sz="1200" b="1" dirty="0">
                <a:solidFill>
                  <a:srgbClr val="FFC306"/>
                </a:solidFill>
              </a:rPr>
              <a:t>H. </a:t>
            </a:r>
            <a:r>
              <a:rPr lang="en-US" sz="1200" b="1" dirty="0" err="1">
                <a:solidFill>
                  <a:srgbClr val="FFC306"/>
                </a:solidFill>
              </a:rPr>
              <a:t>Cott</a:t>
            </a:r>
            <a:r>
              <a:rPr lang="en-US" sz="1200" b="1" dirty="0"/>
              <a:t>, Senior Vice President, Secretary, and </a:t>
            </a:r>
            <a:r>
              <a:rPr lang="en-US" sz="1200" b="1" dirty="0" smtClean="0"/>
              <a:t>General Counsel, Metropolitan </a:t>
            </a:r>
            <a:r>
              <a:rPr lang="en-US" sz="1200" b="1" dirty="0"/>
              <a:t>Museum of Art, New </a:t>
            </a:r>
            <a:r>
              <a:rPr lang="en-US" sz="1200" b="1" dirty="0" smtClean="0"/>
              <a:t>York</a:t>
            </a:r>
            <a:endParaRPr lang="en-US" sz="1200" dirty="0"/>
          </a:p>
          <a:p>
            <a:r>
              <a:rPr lang="en-US" sz="1200" b="1" dirty="0" smtClean="0">
                <a:solidFill>
                  <a:srgbClr val="FFC306"/>
                </a:solidFill>
              </a:rPr>
              <a:t>Dr</a:t>
            </a:r>
            <a:r>
              <a:rPr lang="en-US" sz="1200" b="1" dirty="0">
                <a:solidFill>
                  <a:srgbClr val="FFC306"/>
                </a:solidFill>
              </a:rPr>
              <a:t>. Patty </a:t>
            </a:r>
            <a:r>
              <a:rPr lang="en-US" sz="1200" b="1" dirty="0" err="1">
                <a:solidFill>
                  <a:srgbClr val="FFC306"/>
                </a:solidFill>
              </a:rPr>
              <a:t>Gerstenblith</a:t>
            </a:r>
            <a:r>
              <a:rPr lang="en-US" sz="1200" b="1" dirty="0"/>
              <a:t>, Chair of the State Department’s Cultural Property Advisory Committee, and Director of the Center for Art, Museum and Cultural Heritage Law at DePaul University College of Law, Chicago, Illinois</a:t>
            </a:r>
            <a:endParaRPr lang="en-US" sz="1200" dirty="0"/>
          </a:p>
          <a:p>
            <a:r>
              <a:rPr lang="en-US" sz="1200" b="1" dirty="0"/>
              <a:t> </a:t>
            </a:r>
            <a:endParaRPr lang="en-US" sz="1200" dirty="0"/>
          </a:p>
        </p:txBody>
      </p:sp>
    </p:spTree>
    <p:extLst>
      <p:ext uri="{BB962C8B-B14F-4D97-AF65-F5344CB8AC3E}">
        <p14:creationId xmlns:p14="http://schemas.microsoft.com/office/powerpoint/2010/main" val="15369095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0" y="7217"/>
            <a:ext cx="9144000" cy="138499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dirty="0" smtClean="0">
                <a:solidFill>
                  <a:srgbClr val="315C81"/>
                </a:solidFill>
                <a:latin typeface="Calibri" charset="0"/>
                <a:ea typeface="ＭＳ Ｐゴシック" charset="0"/>
                <a:cs typeface="ＭＳ Ｐゴシック" charset="0"/>
                <a:sym typeface="Calibri" charset="0"/>
              </a:rPr>
              <a:t>German/American Provenance Research </a:t>
            </a:r>
          </a:p>
          <a:p>
            <a:pPr algn="ctr"/>
            <a:r>
              <a:rPr lang="en-US" sz="2800" b="1" dirty="0" smtClean="0">
                <a:solidFill>
                  <a:srgbClr val="315C81"/>
                </a:solidFill>
                <a:latin typeface="Calibri" charset="0"/>
                <a:ea typeface="ＭＳ Ｐゴシック" charset="0"/>
                <a:cs typeface="ＭＳ Ｐゴシック" charset="0"/>
                <a:sym typeface="Calibri" charset="0"/>
              </a:rPr>
              <a:t>Exchange Program (PREP) for Museum Professionals, 2017-2019</a:t>
            </a:r>
          </a:p>
        </p:txBody>
      </p:sp>
      <p:sp>
        <p:nvSpPr>
          <p:cNvPr id="17412" name="TextBox 8"/>
          <p:cNvSpPr>
            <a:spLocks noChangeArrowheads="1"/>
          </p:cNvSpPr>
          <p:nvPr/>
        </p:nvSpPr>
        <p:spPr bwMode="auto">
          <a:xfrm>
            <a:off x="5517446" y="964781"/>
            <a:ext cx="3080372"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1600" b="1" dirty="0" smtClean="0">
              <a:solidFill>
                <a:srgbClr val="FFFFFF"/>
              </a:solidFill>
              <a:latin typeface="Calibri" charset="0"/>
              <a:ea typeface="ＭＳ Ｐゴシック" charset="0"/>
              <a:cs typeface="ＭＳ Ｐゴシック" charset="0"/>
              <a:sym typeface="Calibri" charset="0"/>
            </a:endParaRPr>
          </a:p>
          <a:p>
            <a:pPr marL="285750" indent="-285750" defTabSz="914400">
              <a:spcBef>
                <a:spcPct val="0"/>
              </a:spcBef>
              <a:buFont typeface="Arial"/>
              <a:buChar char="•"/>
            </a:pPr>
            <a:endParaRPr lang="en-US" sz="1600" dirty="0" smtClean="0"/>
          </a:p>
          <a:p>
            <a:pPr marL="285750" indent="-285750" defTabSz="914400">
              <a:spcBef>
                <a:spcPct val="0"/>
              </a:spcBef>
              <a:buFont typeface="Arial"/>
              <a:buChar char="•"/>
            </a:pPr>
            <a:r>
              <a:rPr lang="en-US" sz="1600" dirty="0" smtClean="0"/>
              <a:t>$</a:t>
            </a:r>
            <a:r>
              <a:rPr lang="en-US" sz="1600" dirty="0"/>
              <a:t>1M funding and partnership </a:t>
            </a:r>
            <a:r>
              <a:rPr lang="en-US" sz="1600" dirty="0" smtClean="0"/>
              <a:t>commitment</a:t>
            </a:r>
          </a:p>
          <a:p>
            <a:pPr marL="285750" indent="-285750" defTabSz="914400">
              <a:spcBef>
                <a:spcPct val="0"/>
              </a:spcBef>
              <a:buFont typeface="Arial"/>
              <a:buChar char="•"/>
            </a:pPr>
            <a:endParaRPr lang="en-US" sz="1600" spc="-100" dirty="0">
              <a:solidFill>
                <a:srgbClr val="FFBE7F"/>
              </a:solidFill>
              <a:latin typeface="Corbel"/>
              <a:cs typeface="Corbel"/>
            </a:endParaRPr>
          </a:p>
          <a:p>
            <a:pPr marL="285750" indent="-285750" defTabSz="914400">
              <a:spcBef>
                <a:spcPct val="0"/>
              </a:spcBef>
              <a:buFont typeface="Arial"/>
              <a:buChar char="•"/>
            </a:pPr>
            <a:r>
              <a:rPr lang="en-US" sz="1600" spc="-100" dirty="0" smtClean="0">
                <a:latin typeface="Corbel"/>
                <a:cs typeface="Corbel"/>
              </a:rPr>
              <a:t>2017-2019</a:t>
            </a:r>
          </a:p>
          <a:p>
            <a:pPr marL="285750" indent="-285750" defTabSz="914400">
              <a:spcBef>
                <a:spcPct val="0"/>
              </a:spcBef>
              <a:buFont typeface="Arial"/>
              <a:buChar char="•"/>
            </a:pPr>
            <a:endParaRPr lang="en-US" sz="1600" spc="-100" dirty="0">
              <a:latin typeface="Corbel"/>
              <a:cs typeface="Corbel"/>
            </a:endParaRPr>
          </a:p>
          <a:p>
            <a:pPr marL="285750" indent="-285750" defTabSz="914400">
              <a:spcBef>
                <a:spcPct val="0"/>
              </a:spcBef>
              <a:buFont typeface="Arial"/>
              <a:buChar char="•"/>
            </a:pPr>
            <a:r>
              <a:rPr lang="en-US" sz="1600" spc="-100" dirty="0" smtClean="0">
                <a:latin typeface="Corbel"/>
                <a:cs typeface="Corbel"/>
              </a:rPr>
              <a:t>Each year, two week-long workshops for 20-30 German and American museum professionals</a:t>
            </a:r>
          </a:p>
          <a:p>
            <a:pPr marL="285750" indent="-285750" defTabSz="914400">
              <a:spcBef>
                <a:spcPct val="0"/>
              </a:spcBef>
              <a:buFont typeface="Arial"/>
              <a:buChar char="•"/>
            </a:pPr>
            <a:endParaRPr lang="en-US" sz="1600" spc="-100" dirty="0">
              <a:latin typeface="Corbel"/>
              <a:cs typeface="Corbel"/>
            </a:endParaRPr>
          </a:p>
          <a:p>
            <a:pPr marL="285750" indent="-285750" defTabSz="914400">
              <a:spcBef>
                <a:spcPct val="0"/>
              </a:spcBef>
              <a:buFont typeface="Arial"/>
              <a:buChar char="•"/>
            </a:pPr>
            <a:r>
              <a:rPr lang="en-US" sz="1600" spc="-100" dirty="0" smtClean="0">
                <a:latin typeface="Corbel"/>
                <a:cs typeface="Corbel"/>
              </a:rPr>
              <a:t>1</a:t>
            </a:r>
            <a:r>
              <a:rPr lang="en-US" sz="1600" spc="-100" baseline="30000" dirty="0" smtClean="0">
                <a:latin typeface="Corbel"/>
                <a:cs typeface="Corbel"/>
              </a:rPr>
              <a:t>st</a:t>
            </a:r>
            <a:r>
              <a:rPr lang="en-US" sz="1600" spc="-100" dirty="0" smtClean="0">
                <a:latin typeface="Corbel"/>
                <a:cs typeface="Corbel"/>
              </a:rPr>
              <a:t> Meeting at the MET, Feb 5-10, 2017, and 2</a:t>
            </a:r>
            <a:r>
              <a:rPr lang="en-US" sz="1600" spc="-100" baseline="30000" dirty="0" smtClean="0">
                <a:latin typeface="Corbel"/>
                <a:cs typeface="Corbel"/>
              </a:rPr>
              <a:t>nd</a:t>
            </a:r>
            <a:r>
              <a:rPr lang="en-US" sz="1600" spc="-100" dirty="0" smtClean="0">
                <a:latin typeface="Corbel"/>
                <a:cs typeface="Corbel"/>
              </a:rPr>
              <a:t> in Berlin, Sept  2017</a:t>
            </a:r>
          </a:p>
          <a:p>
            <a:pPr marL="285750" indent="-285750" defTabSz="914400">
              <a:spcBef>
                <a:spcPct val="0"/>
              </a:spcBef>
              <a:buFont typeface="Arial"/>
              <a:buChar char="•"/>
            </a:pPr>
            <a:endParaRPr lang="en-US" sz="1600" spc="-100" dirty="0" smtClean="0">
              <a:solidFill>
                <a:srgbClr val="FFBE7F"/>
              </a:solidFill>
              <a:latin typeface="Corbel"/>
              <a:cs typeface="Corbel"/>
            </a:endParaRPr>
          </a:p>
          <a:p>
            <a:pPr marL="285750" indent="-285750" defTabSz="914400">
              <a:spcBef>
                <a:spcPct val="0"/>
              </a:spcBef>
              <a:buFont typeface="Arial"/>
              <a:buChar char="•"/>
            </a:pPr>
            <a:endParaRPr lang="en-US" sz="1600" spc="-100" dirty="0">
              <a:solidFill>
                <a:srgbClr val="FFBE7F"/>
              </a:solidFill>
              <a:latin typeface="Corbel"/>
              <a:cs typeface="Corbel"/>
            </a:endParaRPr>
          </a:p>
          <a:p>
            <a:endParaRPr lang="en-US" sz="1600" b="1" dirty="0" smtClean="0">
              <a:solidFill>
                <a:srgbClr val="FFFFFF"/>
              </a:solidFill>
              <a:latin typeface="Calibri" charset="0"/>
              <a:ea typeface="ＭＳ Ｐゴシック" charset="0"/>
              <a:cs typeface="ＭＳ Ｐゴシック" charset="0"/>
              <a:sym typeface="Calibri" charset="0"/>
            </a:endParaRPr>
          </a:p>
          <a:p>
            <a:pPr marL="285750" indent="-285750">
              <a:buFontTx/>
              <a:buChar char="-"/>
            </a:pPr>
            <a:endParaRPr lang="en-US" sz="1600" b="1" dirty="0" smtClean="0">
              <a:solidFill>
                <a:srgbClr val="FFFFFF"/>
              </a:solidFill>
              <a:latin typeface="Calibri" charset="0"/>
              <a:ea typeface="ＭＳ Ｐゴシック" charset="0"/>
              <a:cs typeface="ＭＳ Ｐゴシック" charset="0"/>
              <a:sym typeface="Calibri" charset="0"/>
            </a:endParaRPr>
          </a:p>
        </p:txBody>
      </p:sp>
      <p:sp>
        <p:nvSpPr>
          <p:cNvPr id="5" name="TextBox 8"/>
          <p:cNvSpPr>
            <a:spLocks noChangeArrowheads="1"/>
          </p:cNvSpPr>
          <p:nvPr/>
        </p:nvSpPr>
        <p:spPr bwMode="auto">
          <a:xfrm>
            <a:off x="939964" y="1057975"/>
            <a:ext cx="308037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b="1" dirty="0" smtClean="0">
              <a:solidFill>
                <a:srgbClr val="FFFFFF"/>
              </a:solidFill>
              <a:latin typeface="Calibri" charset="0"/>
              <a:ea typeface="ＭＳ Ｐゴシック" charset="0"/>
              <a:cs typeface="ＭＳ Ｐゴシック" charset="0"/>
              <a:sym typeface="Calibri" charset="0"/>
            </a:endParaRPr>
          </a:p>
          <a:p>
            <a:pPr marL="285750" indent="-285750" defTabSz="914400">
              <a:spcBef>
                <a:spcPct val="0"/>
              </a:spcBef>
              <a:buFont typeface="Arial"/>
              <a:buChar char="•"/>
            </a:pPr>
            <a:r>
              <a:rPr lang="en-US" dirty="0" smtClean="0">
                <a:solidFill>
                  <a:srgbClr val="FFBE7F"/>
                </a:solidFill>
                <a:latin typeface="Corbel" panose="020B0503020204020204" pitchFamily="34" charset="0"/>
              </a:rPr>
              <a:t>Smithsonian</a:t>
            </a:r>
          </a:p>
          <a:p>
            <a:pPr marL="285750" indent="-285750" defTabSz="914400">
              <a:spcBef>
                <a:spcPct val="0"/>
              </a:spcBef>
              <a:buFont typeface="Arial"/>
              <a:buChar char="•"/>
            </a:pPr>
            <a:r>
              <a:rPr lang="en-US" dirty="0" smtClean="0">
                <a:solidFill>
                  <a:srgbClr val="FFBE7F"/>
                </a:solidFill>
                <a:latin typeface="Corbel" panose="020B0503020204020204" pitchFamily="34" charset="0"/>
              </a:rPr>
              <a:t>SPK/Berlin State Museums </a:t>
            </a:r>
          </a:p>
          <a:p>
            <a:pPr marL="285750" indent="-285750" defTabSz="914400">
              <a:spcBef>
                <a:spcPct val="0"/>
              </a:spcBef>
              <a:buFont typeface="Arial"/>
              <a:buChar char="•"/>
            </a:pPr>
            <a:endParaRPr lang="en-US" dirty="0">
              <a:solidFill>
                <a:srgbClr val="FFBE7F"/>
              </a:solidFill>
              <a:latin typeface="Corbel" panose="020B0503020204020204" pitchFamily="34" charset="0"/>
            </a:endParaRPr>
          </a:p>
          <a:p>
            <a:pPr marL="285750" indent="-285750" defTabSz="914400">
              <a:spcBef>
                <a:spcPct val="0"/>
              </a:spcBef>
              <a:buFont typeface="Arial"/>
              <a:buChar char="•"/>
            </a:pPr>
            <a:r>
              <a:rPr lang="en-US" dirty="0" smtClean="0">
                <a:latin typeface="Corbel" panose="020B0503020204020204" pitchFamily="34" charset="0"/>
              </a:rPr>
              <a:t>The </a:t>
            </a:r>
            <a:r>
              <a:rPr lang="en-US" dirty="0">
                <a:latin typeface="Corbel" panose="020B0503020204020204" pitchFamily="34" charset="0"/>
              </a:rPr>
              <a:t>Metropolitan Museum of Art, New </a:t>
            </a:r>
            <a:r>
              <a:rPr lang="en-US" dirty="0" smtClean="0">
                <a:latin typeface="Corbel" panose="020B0503020204020204" pitchFamily="34" charset="0"/>
              </a:rPr>
              <a:t>York</a:t>
            </a:r>
          </a:p>
          <a:p>
            <a:pPr marL="285750" indent="-285750" defTabSz="914400">
              <a:spcBef>
                <a:spcPct val="0"/>
              </a:spcBef>
              <a:buFont typeface="Arial"/>
              <a:buChar char="•"/>
            </a:pPr>
            <a:r>
              <a:rPr lang="en-US" dirty="0" smtClean="0">
                <a:latin typeface="Corbel" panose="020B0503020204020204" pitchFamily="34" charset="0"/>
              </a:rPr>
              <a:t>The </a:t>
            </a:r>
            <a:r>
              <a:rPr lang="en-US" dirty="0">
                <a:latin typeface="Corbel" panose="020B0503020204020204" pitchFamily="34" charset="0"/>
              </a:rPr>
              <a:t>Getty Research Institute, Los </a:t>
            </a:r>
            <a:r>
              <a:rPr lang="en-US" dirty="0" smtClean="0">
                <a:latin typeface="Corbel" panose="020B0503020204020204" pitchFamily="34" charset="0"/>
              </a:rPr>
              <a:t>Angeles</a:t>
            </a:r>
          </a:p>
          <a:p>
            <a:pPr marL="285750" indent="-285750" defTabSz="914400">
              <a:spcBef>
                <a:spcPct val="0"/>
              </a:spcBef>
              <a:buFont typeface="Arial"/>
              <a:buChar char="•"/>
            </a:pPr>
            <a:r>
              <a:rPr lang="en-US" dirty="0" smtClean="0">
                <a:latin typeface="Corbel" panose="020B0503020204020204" pitchFamily="34" charset="0"/>
              </a:rPr>
              <a:t>The </a:t>
            </a:r>
            <a:r>
              <a:rPr lang="en-US" dirty="0">
                <a:latin typeface="Corbel" panose="020B0503020204020204" pitchFamily="34" charset="0"/>
              </a:rPr>
              <a:t>German Lost Art </a:t>
            </a:r>
            <a:r>
              <a:rPr lang="en-US" dirty="0" smtClean="0">
                <a:latin typeface="Corbel" panose="020B0503020204020204" pitchFamily="34" charset="0"/>
              </a:rPr>
              <a:t>Foundation</a:t>
            </a:r>
          </a:p>
          <a:p>
            <a:pPr marL="285750" indent="-285750" defTabSz="914400">
              <a:spcBef>
                <a:spcPct val="0"/>
              </a:spcBef>
              <a:buFont typeface="Arial"/>
              <a:buChar char="•"/>
            </a:pPr>
            <a:r>
              <a:rPr lang="en-US" dirty="0" smtClean="0">
                <a:latin typeface="Corbel" panose="020B0503020204020204" pitchFamily="34" charset="0"/>
              </a:rPr>
              <a:t>The </a:t>
            </a:r>
            <a:r>
              <a:rPr lang="en-US" dirty="0"/>
              <a:t>Dresden State </a:t>
            </a:r>
            <a:r>
              <a:rPr lang="en-US" dirty="0" smtClean="0"/>
              <a:t>Museums</a:t>
            </a:r>
          </a:p>
          <a:p>
            <a:pPr marL="285750" indent="-285750" defTabSz="914400">
              <a:spcBef>
                <a:spcPct val="0"/>
              </a:spcBef>
              <a:buFont typeface="Arial"/>
              <a:buChar char="•"/>
            </a:pPr>
            <a:r>
              <a:rPr lang="en-US" dirty="0" smtClean="0"/>
              <a:t>Germany’s </a:t>
            </a:r>
            <a:r>
              <a:rPr lang="en-US" dirty="0"/>
              <a:t>Central Institute for Art History, </a:t>
            </a:r>
            <a:r>
              <a:rPr lang="en-US" dirty="0" smtClean="0"/>
              <a:t>Munich</a:t>
            </a:r>
          </a:p>
          <a:p>
            <a:endParaRPr lang="en-US" b="1" dirty="0" smtClean="0">
              <a:solidFill>
                <a:srgbClr val="FFFFFF"/>
              </a:solidFill>
              <a:latin typeface="Calibri" charset="0"/>
              <a:ea typeface="ＭＳ Ｐゴシック" charset="0"/>
              <a:cs typeface="ＭＳ Ｐゴシック" charset="0"/>
              <a:sym typeface="Calibri" charset="0"/>
            </a:endParaRPr>
          </a:p>
          <a:p>
            <a:pPr marL="285750" indent="-285750">
              <a:buFontTx/>
              <a:buChar char="-"/>
            </a:pPr>
            <a:endParaRPr lang="en-US" b="1" dirty="0" smtClean="0">
              <a:solidFill>
                <a:srgbClr val="FFFFFF"/>
              </a:solidFill>
              <a:latin typeface="Calibri" charset="0"/>
              <a:ea typeface="ＭＳ Ｐゴシック" charset="0"/>
              <a:cs typeface="ＭＳ Ｐゴシック" charset="0"/>
              <a:sym typeface="Calibri" charset="0"/>
            </a:endParaRPr>
          </a:p>
        </p:txBody>
      </p:sp>
    </p:spTree>
    <p:extLst>
      <p:ext uri="{BB962C8B-B14F-4D97-AF65-F5344CB8AC3E}">
        <p14:creationId xmlns:p14="http://schemas.microsoft.com/office/powerpoint/2010/main" val="370687672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0" y="7217"/>
            <a:ext cx="9144000" cy="892552"/>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dirty="0" smtClean="0">
                <a:solidFill>
                  <a:srgbClr val="315C81"/>
                </a:solidFill>
                <a:latin typeface="Calibri" charset="0"/>
                <a:ea typeface="ＭＳ Ｐゴシック" charset="0"/>
                <a:cs typeface="ＭＳ Ｐゴシック" charset="0"/>
                <a:sym typeface="Calibri" charset="0"/>
              </a:rPr>
              <a:t>Participants</a:t>
            </a:r>
          </a:p>
          <a:p>
            <a:pPr algn="ctr"/>
            <a:r>
              <a:rPr lang="en-US" sz="2400" b="1" dirty="0" smtClean="0">
                <a:solidFill>
                  <a:srgbClr val="315C81"/>
                </a:solidFill>
                <a:latin typeface="Calibri" charset="0"/>
                <a:ea typeface="ＭＳ Ｐゴシック" charset="0"/>
                <a:cs typeface="ＭＳ Ｐゴシック" charset="0"/>
                <a:sym typeface="Calibri" charset="0"/>
              </a:rPr>
              <a:t>German/American Provenance Research Exchange Program (PREP)</a:t>
            </a:r>
          </a:p>
        </p:txBody>
      </p:sp>
      <p:sp>
        <p:nvSpPr>
          <p:cNvPr id="17412" name="TextBox 8"/>
          <p:cNvSpPr>
            <a:spLocks noChangeArrowheads="1"/>
          </p:cNvSpPr>
          <p:nvPr/>
        </p:nvSpPr>
        <p:spPr bwMode="auto">
          <a:xfrm>
            <a:off x="975819" y="1181976"/>
            <a:ext cx="327976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1600" b="1" dirty="0" smtClean="0">
              <a:solidFill>
                <a:srgbClr val="FFFFFF"/>
              </a:solidFill>
              <a:latin typeface="Corbel" panose="020B0503020204020204" pitchFamily="34" charset="0"/>
              <a:ea typeface="ＭＳ Ｐゴシック" charset="0"/>
              <a:cs typeface="ＭＳ Ｐゴシック" charset="0"/>
              <a:sym typeface="Calibri" charset="0"/>
            </a:endParaRPr>
          </a:p>
          <a:p>
            <a:pPr marL="285750" indent="-285750" defTabSz="914400">
              <a:spcBef>
                <a:spcPct val="0"/>
              </a:spcBef>
              <a:buFont typeface="Arial"/>
              <a:buChar char="•"/>
            </a:pPr>
            <a:endParaRPr lang="en-US" sz="1600" dirty="0" smtClean="0">
              <a:latin typeface="Corbel" panose="020B0503020204020204" pitchFamily="34" charset="0"/>
            </a:endParaRPr>
          </a:p>
          <a:p>
            <a:pPr marL="285750" indent="-285750">
              <a:buFont typeface="Arial" panose="020B0604020202020204" pitchFamily="34" charset="0"/>
              <a:buChar char="•"/>
            </a:pPr>
            <a:r>
              <a:rPr lang="en-US" dirty="0" smtClean="0"/>
              <a:t>Curators</a:t>
            </a:r>
            <a:endParaRPr lang="en-US" dirty="0"/>
          </a:p>
          <a:p>
            <a:pPr marL="285750" indent="-285750">
              <a:buFont typeface="Arial" panose="020B0604020202020204" pitchFamily="34" charset="0"/>
              <a:buChar char="•"/>
            </a:pPr>
            <a:r>
              <a:rPr lang="en-US" dirty="0" smtClean="0"/>
              <a:t>Provenance Researchers</a:t>
            </a:r>
            <a:endParaRPr lang="en-US" dirty="0"/>
          </a:p>
          <a:p>
            <a:pPr marL="285750" indent="-285750">
              <a:buFont typeface="Arial" panose="020B0604020202020204" pitchFamily="34" charset="0"/>
              <a:buChar char="•"/>
            </a:pPr>
            <a:r>
              <a:rPr lang="en-US" dirty="0" smtClean="0"/>
              <a:t>Archivists</a:t>
            </a:r>
            <a:endParaRPr lang="en-US" dirty="0"/>
          </a:p>
          <a:p>
            <a:pPr marL="285750" lvl="0" indent="-285750">
              <a:buFont typeface="Arial" panose="020B0604020202020204" pitchFamily="34" charset="0"/>
              <a:buChar char="•"/>
            </a:pPr>
            <a:r>
              <a:rPr lang="en-US" dirty="0" smtClean="0">
                <a:solidFill>
                  <a:srgbClr val="92D050"/>
                </a:solidFill>
              </a:rPr>
              <a:t>Collections Managers</a:t>
            </a:r>
          </a:p>
          <a:p>
            <a:pPr marL="285750" lvl="0" indent="-285750">
              <a:buFont typeface="Arial" panose="020B0604020202020204" pitchFamily="34" charset="0"/>
              <a:buChar char="•"/>
            </a:pPr>
            <a:r>
              <a:rPr lang="en-US" dirty="0" smtClean="0">
                <a:solidFill>
                  <a:srgbClr val="92D050"/>
                </a:solidFill>
              </a:rPr>
              <a:t>Registrars</a:t>
            </a:r>
          </a:p>
          <a:p>
            <a:pPr marL="285750" lvl="0" indent="-285750">
              <a:buFont typeface="Arial" panose="020B0604020202020204" pitchFamily="34" charset="0"/>
              <a:buChar char="•"/>
            </a:pPr>
            <a:r>
              <a:rPr lang="en-US" dirty="0" smtClean="0">
                <a:solidFill>
                  <a:srgbClr val="92D050"/>
                </a:solidFill>
              </a:rPr>
              <a:t>Lawyers</a:t>
            </a:r>
          </a:p>
          <a:p>
            <a:pPr marL="285750" lvl="0" indent="-285750">
              <a:buFont typeface="Arial" panose="020B0604020202020204" pitchFamily="34" charset="0"/>
              <a:buChar char="•"/>
            </a:pPr>
            <a:r>
              <a:rPr lang="en-US" dirty="0" smtClean="0">
                <a:solidFill>
                  <a:srgbClr val="92D050"/>
                </a:solidFill>
              </a:rPr>
              <a:t>Education Specialists</a:t>
            </a:r>
          </a:p>
          <a:p>
            <a:pPr marL="285750" lvl="0" indent="-285750">
              <a:buFont typeface="Arial" panose="020B0604020202020204" pitchFamily="34" charset="0"/>
              <a:buChar char="•"/>
            </a:pPr>
            <a:r>
              <a:rPr lang="en-US" dirty="0" smtClean="0">
                <a:solidFill>
                  <a:srgbClr val="92D050"/>
                </a:solidFill>
              </a:rPr>
              <a:t>Information </a:t>
            </a:r>
            <a:r>
              <a:rPr lang="en-US" dirty="0">
                <a:solidFill>
                  <a:srgbClr val="92D050"/>
                </a:solidFill>
              </a:rPr>
              <a:t>Technology </a:t>
            </a:r>
            <a:r>
              <a:rPr lang="en-US" dirty="0" smtClean="0">
                <a:solidFill>
                  <a:srgbClr val="92D050"/>
                </a:solidFill>
              </a:rPr>
              <a:t>Specialists</a:t>
            </a:r>
            <a:endParaRPr lang="en-US" dirty="0">
              <a:solidFill>
                <a:srgbClr val="92D050"/>
              </a:solidFill>
            </a:endParaRPr>
          </a:p>
          <a:p>
            <a:pPr marL="285750" indent="-285750">
              <a:buFont typeface="Arial" panose="020B0604020202020204" pitchFamily="34" charset="0"/>
              <a:buChar char="•"/>
            </a:pPr>
            <a:r>
              <a:rPr lang="en-US" dirty="0" smtClean="0">
                <a:solidFill>
                  <a:srgbClr val="F9E34A"/>
                </a:solidFill>
              </a:rPr>
              <a:t>Pre-Doctoral Students</a:t>
            </a:r>
            <a:endParaRPr lang="en-US" dirty="0">
              <a:solidFill>
                <a:srgbClr val="F9E34A"/>
              </a:solidFill>
            </a:endParaRPr>
          </a:p>
          <a:p>
            <a:pPr marL="285750" indent="-285750">
              <a:buFont typeface="Arial" panose="020B0604020202020204" pitchFamily="34" charset="0"/>
              <a:buChar char="•"/>
            </a:pPr>
            <a:r>
              <a:rPr lang="en-US" dirty="0" smtClean="0">
                <a:solidFill>
                  <a:srgbClr val="F9E34A"/>
                </a:solidFill>
              </a:rPr>
              <a:t>Pre- and Post-Doctoral Researchers</a:t>
            </a:r>
            <a:endParaRPr lang="en-US" dirty="0">
              <a:solidFill>
                <a:srgbClr val="F9E34A"/>
              </a:solidFill>
            </a:endParaRPr>
          </a:p>
        </p:txBody>
      </p:sp>
      <p:sp>
        <p:nvSpPr>
          <p:cNvPr id="5" name="TextBox 8"/>
          <p:cNvSpPr>
            <a:spLocks noChangeArrowheads="1"/>
          </p:cNvSpPr>
          <p:nvPr/>
        </p:nvSpPr>
        <p:spPr bwMode="auto">
          <a:xfrm>
            <a:off x="377485" y="661199"/>
            <a:ext cx="308037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b="1" dirty="0" smtClean="0">
              <a:solidFill>
                <a:srgbClr val="FFFFFF"/>
              </a:solidFill>
              <a:latin typeface="Calibri" charset="0"/>
              <a:ea typeface="ＭＳ Ｐゴシック" charset="0"/>
              <a:cs typeface="ＭＳ Ｐゴシック" charset="0"/>
              <a:sym typeface="Calibri" charset="0"/>
            </a:endParaRPr>
          </a:p>
          <a:p>
            <a:pPr marL="285750" indent="-285750" defTabSz="914400">
              <a:spcBef>
                <a:spcPct val="0"/>
              </a:spcBef>
              <a:buFont typeface="Arial"/>
              <a:buChar char="•"/>
            </a:pPr>
            <a:r>
              <a:rPr lang="en-US" sz="2400" dirty="0" smtClean="0">
                <a:solidFill>
                  <a:srgbClr val="FFBE7F"/>
                </a:solidFill>
                <a:latin typeface="+mj-lt"/>
              </a:rPr>
              <a:t>International</a:t>
            </a:r>
          </a:p>
          <a:p>
            <a:pPr marL="285750" indent="-285750" defTabSz="914400">
              <a:spcBef>
                <a:spcPct val="0"/>
              </a:spcBef>
              <a:buFont typeface="Arial"/>
              <a:buChar char="•"/>
            </a:pPr>
            <a:r>
              <a:rPr lang="en-US" sz="2400" dirty="0" smtClean="0">
                <a:solidFill>
                  <a:srgbClr val="FFBE7F"/>
                </a:solidFill>
                <a:latin typeface="+mj-lt"/>
              </a:rPr>
              <a:t>Interdisciplinary</a:t>
            </a:r>
          </a:p>
          <a:p>
            <a:pPr marL="285750" indent="-285750" defTabSz="914400">
              <a:spcBef>
                <a:spcPct val="0"/>
              </a:spcBef>
              <a:buFont typeface="Arial"/>
              <a:buChar char="•"/>
            </a:pPr>
            <a:endParaRPr lang="en-US" dirty="0">
              <a:solidFill>
                <a:srgbClr val="FFBE7F"/>
              </a:solidFill>
              <a:latin typeface="+mj-lt"/>
            </a:endParaRPr>
          </a:p>
          <a:p>
            <a:endParaRPr lang="en-US" b="1" dirty="0" smtClean="0">
              <a:solidFill>
                <a:srgbClr val="FFFFFF"/>
              </a:solidFill>
              <a:latin typeface="+mj-lt"/>
              <a:ea typeface="ＭＳ Ｐゴシック" charset="0"/>
              <a:cs typeface="ＭＳ Ｐゴシック" charset="0"/>
              <a:sym typeface="Calibri" charset="0"/>
            </a:endParaRPr>
          </a:p>
          <a:p>
            <a:pPr marL="285750" indent="-285750">
              <a:buFontTx/>
              <a:buChar char="-"/>
            </a:pPr>
            <a:endParaRPr lang="en-US" b="1" dirty="0" smtClean="0">
              <a:solidFill>
                <a:srgbClr val="FFFFFF"/>
              </a:solidFill>
              <a:latin typeface="+mj-lt"/>
              <a:ea typeface="ＭＳ Ｐゴシック" charset="0"/>
              <a:cs typeface="ＭＳ Ｐゴシック" charset="0"/>
              <a:sym typeface="Calibri"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37238045"/>
              </p:ext>
            </p:extLst>
          </p:nvPr>
        </p:nvGraphicFramePr>
        <p:xfrm>
          <a:off x="5053300" y="1203131"/>
          <a:ext cx="2941695" cy="3554965"/>
        </p:xfrm>
        <a:graphic>
          <a:graphicData uri="http://schemas.openxmlformats.org/drawingml/2006/table">
            <a:tbl>
              <a:tblPr/>
              <a:tblGrid>
                <a:gridCol w="1483564"/>
                <a:gridCol w="1458131"/>
              </a:tblGrid>
              <a:tr h="123496">
                <a:tc>
                  <a:txBody>
                    <a:bodyPr/>
                    <a:lstStyle/>
                    <a:p>
                      <a:pPr algn="ctr" fontAlgn="ctr"/>
                      <a:r>
                        <a:rPr lang="en-US" sz="1000" b="1" i="0" u="none" strike="noStrike" dirty="0">
                          <a:solidFill>
                            <a:srgbClr val="000000"/>
                          </a:solidFill>
                          <a:effectLst/>
                          <a:latin typeface="Calibri" panose="020F0502020204030204" pitchFamily="34" charset="0"/>
                        </a:rPr>
                        <a:t>USA</a:t>
                      </a:r>
                    </a:p>
                  </a:txBody>
                  <a:tcPr marL="8485" marR="8485" marT="848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95000"/>
                      </a:schemeClr>
                    </a:solidFill>
                  </a:tcPr>
                </a:tc>
                <a:tc>
                  <a:txBody>
                    <a:bodyPr/>
                    <a:lstStyle/>
                    <a:p>
                      <a:pPr algn="ctr" fontAlgn="ctr"/>
                      <a:r>
                        <a:rPr lang="en-US" sz="1000" b="1" i="0" u="none" strike="noStrike" dirty="0">
                          <a:solidFill>
                            <a:srgbClr val="000000"/>
                          </a:solidFill>
                          <a:effectLst/>
                          <a:latin typeface="Calibri" panose="020F0502020204030204" pitchFamily="34" charset="0"/>
                        </a:rPr>
                        <a:t>Germany </a:t>
                      </a:r>
                    </a:p>
                  </a:txBody>
                  <a:tcPr marL="8485" marR="8485" marT="848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95000"/>
                      </a:schemeClr>
                    </a:solidFill>
                  </a:tcPr>
                </a:tc>
              </a:tr>
              <a:tr h="339408">
                <a:tc>
                  <a:txBody>
                    <a:bodyPr/>
                    <a:lstStyle/>
                    <a:p>
                      <a:pPr algn="ctr" fontAlgn="ctr"/>
                      <a:r>
                        <a:rPr lang="en-US" sz="1000" b="0" i="0" u="none" strike="noStrike">
                          <a:solidFill>
                            <a:srgbClr val="000000"/>
                          </a:solidFill>
                          <a:effectLst/>
                          <a:latin typeface="Calibri" panose="020F0502020204030204" pitchFamily="34" charset="0"/>
                        </a:rPr>
                        <a:t>Organizer</a:t>
                      </a:r>
                      <a:br>
                        <a:rPr lang="en-US" sz="1000" b="0" i="0" u="none" strike="noStrike">
                          <a:solidFill>
                            <a:srgbClr val="000000"/>
                          </a:solidFill>
                          <a:effectLst/>
                          <a:latin typeface="Calibri" panose="020F0502020204030204" pitchFamily="34" charset="0"/>
                        </a:rPr>
                      </a:br>
                      <a:r>
                        <a:rPr lang="en-US" sz="1000" b="0" i="0" u="none" strike="noStrike">
                          <a:solidFill>
                            <a:srgbClr val="000000"/>
                          </a:solidFill>
                          <a:effectLst/>
                          <a:latin typeface="Calibri" panose="020F0502020204030204" pitchFamily="34" charset="0"/>
                        </a:rPr>
                        <a:t>(SI/Washington)</a:t>
                      </a:r>
                    </a:p>
                  </a:txBody>
                  <a:tcPr marL="8485" marR="8485" marT="848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ctr" fontAlgn="ctr"/>
                      <a:r>
                        <a:rPr lang="en-US" sz="1000" b="0" i="0" u="none" strike="noStrike">
                          <a:solidFill>
                            <a:srgbClr val="000000"/>
                          </a:solidFill>
                          <a:effectLst/>
                          <a:latin typeface="Calibri" panose="020F0502020204030204" pitchFamily="34" charset="0"/>
                        </a:rPr>
                        <a:t>Organizer </a:t>
                      </a:r>
                      <a:br>
                        <a:rPr lang="en-US" sz="1000" b="0" i="0" u="none" strike="noStrike">
                          <a:solidFill>
                            <a:srgbClr val="000000"/>
                          </a:solidFill>
                          <a:effectLst/>
                          <a:latin typeface="Calibri" panose="020F0502020204030204" pitchFamily="34" charset="0"/>
                        </a:rPr>
                      </a:br>
                      <a:r>
                        <a:rPr lang="en-US" sz="1000" b="0" i="0" u="none" strike="noStrike">
                          <a:solidFill>
                            <a:srgbClr val="000000"/>
                          </a:solidFill>
                          <a:effectLst/>
                          <a:latin typeface="Calibri" panose="020F0502020204030204" pitchFamily="34" charset="0"/>
                        </a:rPr>
                        <a:t>(SPK/Berlin)</a:t>
                      </a:r>
                    </a:p>
                  </a:txBody>
                  <a:tcPr marL="8485" marR="8485" marT="848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EAAAA"/>
                    </a:solidFill>
                  </a:tcPr>
                </a:tc>
              </a:tr>
              <a:tr h="339408">
                <a:tc>
                  <a:txBody>
                    <a:bodyPr/>
                    <a:lstStyle/>
                    <a:p>
                      <a:pPr algn="ctr" fontAlgn="ctr"/>
                      <a:r>
                        <a:rPr lang="en-US" sz="1000" b="0" i="0" u="none" strike="noStrike">
                          <a:solidFill>
                            <a:srgbClr val="000000"/>
                          </a:solidFill>
                          <a:effectLst/>
                          <a:latin typeface="Calibri" panose="020F0502020204030204" pitchFamily="34" charset="0"/>
                        </a:rPr>
                        <a:t>Partner </a:t>
                      </a:r>
                      <a:br>
                        <a:rPr lang="en-US" sz="1000" b="0" i="0" u="none" strike="noStrike">
                          <a:solidFill>
                            <a:srgbClr val="000000"/>
                          </a:solidFill>
                          <a:effectLst/>
                          <a:latin typeface="Calibri" panose="020F0502020204030204" pitchFamily="34" charset="0"/>
                        </a:rPr>
                      </a:br>
                      <a:r>
                        <a:rPr lang="en-US" sz="1000" b="0" i="0" u="none" strike="noStrike">
                          <a:solidFill>
                            <a:srgbClr val="000000"/>
                          </a:solidFill>
                          <a:effectLst/>
                          <a:latin typeface="Calibri" panose="020F0502020204030204" pitchFamily="34" charset="0"/>
                        </a:rPr>
                        <a:t>(Met/New York)</a:t>
                      </a:r>
                    </a:p>
                  </a:txBody>
                  <a:tcPr marL="8485" marR="8485" marT="848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ctr" fontAlgn="ctr"/>
                      <a:r>
                        <a:rPr lang="en-US" sz="1000" b="0" i="0" u="none" strike="noStrike">
                          <a:solidFill>
                            <a:srgbClr val="000000"/>
                          </a:solidFill>
                          <a:effectLst/>
                          <a:latin typeface="Calibri" panose="020F0502020204030204" pitchFamily="34" charset="0"/>
                        </a:rPr>
                        <a:t>Partner</a:t>
                      </a:r>
                      <a:br>
                        <a:rPr lang="en-US" sz="1000" b="0" i="0" u="none" strike="noStrike">
                          <a:solidFill>
                            <a:srgbClr val="000000"/>
                          </a:solidFill>
                          <a:effectLst/>
                          <a:latin typeface="Calibri" panose="020F0502020204030204" pitchFamily="34" charset="0"/>
                        </a:rPr>
                      </a:br>
                      <a:r>
                        <a:rPr lang="en-US" sz="1000" b="0" i="0" u="none" strike="noStrike">
                          <a:solidFill>
                            <a:srgbClr val="000000"/>
                          </a:solidFill>
                          <a:effectLst/>
                          <a:latin typeface="Calibri" panose="020F0502020204030204" pitchFamily="34" charset="0"/>
                        </a:rPr>
                        <a:t>(ZIKG/Munich)</a:t>
                      </a:r>
                    </a:p>
                  </a:txBody>
                  <a:tcPr marL="8485" marR="8485" marT="848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EAAAA"/>
                    </a:solidFill>
                  </a:tcPr>
                </a:tc>
              </a:tr>
              <a:tr h="339408">
                <a:tc>
                  <a:txBody>
                    <a:bodyPr/>
                    <a:lstStyle/>
                    <a:p>
                      <a:pPr algn="ctr" fontAlgn="ctr"/>
                      <a:r>
                        <a:rPr lang="en-US" sz="1000" b="0" i="0" u="none" strike="noStrike">
                          <a:solidFill>
                            <a:srgbClr val="000000"/>
                          </a:solidFill>
                          <a:effectLst/>
                          <a:latin typeface="Calibri" panose="020F0502020204030204" pitchFamily="34" charset="0"/>
                        </a:rPr>
                        <a:t>Partner</a:t>
                      </a:r>
                      <a:br>
                        <a:rPr lang="en-US" sz="1000" b="0" i="0" u="none" strike="noStrike">
                          <a:solidFill>
                            <a:srgbClr val="000000"/>
                          </a:solidFill>
                          <a:effectLst/>
                          <a:latin typeface="Calibri" panose="020F0502020204030204" pitchFamily="34" charset="0"/>
                        </a:rPr>
                      </a:br>
                      <a:r>
                        <a:rPr lang="en-US" sz="1000" b="0" i="0" u="none" strike="noStrike">
                          <a:solidFill>
                            <a:srgbClr val="000000"/>
                          </a:solidFill>
                          <a:effectLst/>
                          <a:latin typeface="Calibri" panose="020F0502020204030204" pitchFamily="34" charset="0"/>
                        </a:rPr>
                        <a:t>(Getty/Los Angeles)</a:t>
                      </a:r>
                    </a:p>
                  </a:txBody>
                  <a:tcPr marL="8485" marR="8485" marT="848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ctr" fontAlgn="ctr"/>
                      <a:r>
                        <a:rPr lang="en-US" sz="1000" b="0" i="0" u="none" strike="noStrike">
                          <a:solidFill>
                            <a:srgbClr val="000000"/>
                          </a:solidFill>
                          <a:effectLst/>
                          <a:latin typeface="Calibri" panose="020F0502020204030204" pitchFamily="34" charset="0"/>
                        </a:rPr>
                        <a:t>Partner</a:t>
                      </a:r>
                      <a:br>
                        <a:rPr lang="en-US" sz="1000" b="0" i="0" u="none" strike="noStrike">
                          <a:solidFill>
                            <a:srgbClr val="000000"/>
                          </a:solidFill>
                          <a:effectLst/>
                          <a:latin typeface="Calibri" panose="020F0502020204030204" pitchFamily="34" charset="0"/>
                        </a:rPr>
                      </a:br>
                      <a:r>
                        <a:rPr lang="en-US" sz="1000" b="0" i="0" u="none" strike="noStrike">
                          <a:solidFill>
                            <a:srgbClr val="000000"/>
                          </a:solidFill>
                          <a:effectLst/>
                          <a:latin typeface="Calibri" panose="020F0502020204030204" pitchFamily="34" charset="0"/>
                        </a:rPr>
                        <a:t>(SKD/Dresden)</a:t>
                      </a:r>
                    </a:p>
                  </a:txBody>
                  <a:tcPr marL="8485" marR="8485" marT="848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EAAAA"/>
                    </a:solidFill>
                  </a:tcPr>
                </a:tc>
              </a:tr>
              <a:tr h="339408">
                <a:tc>
                  <a:txBody>
                    <a:bodyPr/>
                    <a:lstStyle/>
                    <a:p>
                      <a:pPr algn="ctr" fontAlgn="ctr"/>
                      <a:r>
                        <a:rPr lang="en-US" sz="1000" b="0" i="0" u="none" strike="noStrike">
                          <a:solidFill>
                            <a:srgbClr val="000000"/>
                          </a:solidFill>
                          <a:effectLst/>
                          <a:latin typeface="Calibri" panose="020F0502020204030204" pitchFamily="34" charset="0"/>
                        </a:rPr>
                        <a:t>Provenance researcher</a:t>
                      </a:r>
                    </a:p>
                  </a:txBody>
                  <a:tcPr marL="8485" marR="8485" marT="848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ctr" fontAlgn="ctr"/>
                      <a:r>
                        <a:rPr lang="en-US" sz="1000" b="0" i="0" u="none" strike="noStrike">
                          <a:solidFill>
                            <a:srgbClr val="000000"/>
                          </a:solidFill>
                          <a:effectLst/>
                          <a:latin typeface="Calibri" panose="020F0502020204030204" pitchFamily="34" charset="0"/>
                        </a:rPr>
                        <a:t>Provenance researcher</a:t>
                      </a:r>
                    </a:p>
                  </a:txBody>
                  <a:tcPr marL="8485" marR="8485" marT="848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EAAAA"/>
                    </a:solidFill>
                  </a:tcPr>
                </a:tc>
              </a:tr>
              <a:tr h="339408">
                <a:tc>
                  <a:txBody>
                    <a:bodyPr/>
                    <a:lstStyle/>
                    <a:p>
                      <a:pPr algn="ctr" fontAlgn="ctr"/>
                      <a:r>
                        <a:rPr lang="en-US" sz="1000" b="0" i="0" u="none" strike="noStrike" dirty="0">
                          <a:solidFill>
                            <a:srgbClr val="000000"/>
                          </a:solidFill>
                          <a:effectLst/>
                          <a:latin typeface="Calibri" panose="020F0502020204030204" pitchFamily="34" charset="0"/>
                        </a:rPr>
                        <a:t>Provenance researcher</a:t>
                      </a:r>
                    </a:p>
                  </a:txBody>
                  <a:tcPr marL="8485" marR="8485" marT="848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ctr" fontAlgn="ctr"/>
                      <a:r>
                        <a:rPr lang="en-US" sz="1000" b="0" i="0" u="none" strike="noStrike" dirty="0">
                          <a:solidFill>
                            <a:srgbClr val="000000"/>
                          </a:solidFill>
                          <a:effectLst/>
                          <a:latin typeface="Calibri" panose="020F0502020204030204" pitchFamily="34" charset="0"/>
                        </a:rPr>
                        <a:t>Provenance researcher</a:t>
                      </a:r>
                    </a:p>
                  </a:txBody>
                  <a:tcPr marL="8485" marR="8485" marT="848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EAAAA"/>
                    </a:solidFill>
                  </a:tcPr>
                </a:tc>
              </a:tr>
              <a:tr h="339408">
                <a:tc>
                  <a:txBody>
                    <a:bodyPr/>
                    <a:lstStyle/>
                    <a:p>
                      <a:pPr algn="ctr" fontAlgn="ctr"/>
                      <a:r>
                        <a:rPr lang="en-US" sz="1000" b="0" i="0" u="none" strike="noStrike" dirty="0">
                          <a:solidFill>
                            <a:srgbClr val="000000"/>
                          </a:solidFill>
                          <a:effectLst/>
                          <a:latin typeface="Calibri" panose="020F0502020204030204" pitchFamily="34" charset="0"/>
                        </a:rPr>
                        <a:t>Provenance researcher</a:t>
                      </a:r>
                    </a:p>
                  </a:txBody>
                  <a:tcPr marL="8485" marR="8485" marT="848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ctr" fontAlgn="ctr"/>
                      <a:r>
                        <a:rPr lang="en-US" sz="1000" b="0" i="0" u="none" strike="noStrike" dirty="0">
                          <a:solidFill>
                            <a:srgbClr val="000000"/>
                          </a:solidFill>
                          <a:effectLst/>
                          <a:latin typeface="Calibri" panose="020F0502020204030204" pitchFamily="34" charset="0"/>
                        </a:rPr>
                        <a:t>Provenance researcher</a:t>
                      </a:r>
                    </a:p>
                  </a:txBody>
                  <a:tcPr marL="8485" marR="8485" marT="848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EAAAA"/>
                    </a:solidFill>
                  </a:tcPr>
                </a:tc>
              </a:tr>
              <a:tr h="339408">
                <a:tc>
                  <a:txBody>
                    <a:bodyPr/>
                    <a:lstStyle/>
                    <a:p>
                      <a:pPr algn="ctr" fontAlgn="ctr"/>
                      <a:r>
                        <a:rPr lang="en-US" sz="1000" b="0" i="0" u="none" strike="noStrike">
                          <a:solidFill>
                            <a:srgbClr val="000000"/>
                          </a:solidFill>
                          <a:effectLst/>
                          <a:latin typeface="Calibri" panose="020F0502020204030204" pitchFamily="34" charset="0"/>
                        </a:rPr>
                        <a:t>Curator/Archivist</a:t>
                      </a:r>
                    </a:p>
                  </a:txBody>
                  <a:tcPr marL="8485" marR="8485" marT="848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000" b="0" i="0" u="none" strike="noStrike">
                          <a:solidFill>
                            <a:srgbClr val="000000"/>
                          </a:solidFill>
                          <a:effectLst/>
                          <a:latin typeface="Calibri" panose="020F0502020204030204" pitchFamily="34" charset="0"/>
                        </a:rPr>
                        <a:t>Curator/Archivist</a:t>
                      </a:r>
                    </a:p>
                  </a:txBody>
                  <a:tcPr marL="8485" marR="8485" marT="848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r>
              <a:tr h="339408">
                <a:tc>
                  <a:txBody>
                    <a:bodyPr/>
                    <a:lstStyle/>
                    <a:p>
                      <a:pPr algn="ctr" fontAlgn="ctr"/>
                      <a:r>
                        <a:rPr lang="en-US" sz="1000" b="0" i="0" u="none" strike="noStrike" dirty="0">
                          <a:solidFill>
                            <a:srgbClr val="000000"/>
                          </a:solidFill>
                          <a:effectLst/>
                          <a:latin typeface="Calibri" panose="020F0502020204030204" pitchFamily="34" charset="0"/>
                        </a:rPr>
                        <a:t>Collection Managers/    Lawyers / </a:t>
                      </a:r>
                      <a:r>
                        <a:rPr lang="en-US" sz="1000" b="0" i="0" u="none" strike="noStrike" dirty="0" smtClean="0">
                          <a:solidFill>
                            <a:srgbClr val="000000"/>
                          </a:solidFill>
                          <a:effectLst/>
                          <a:latin typeface="Calibri" panose="020F0502020204030204" pitchFamily="34" charset="0"/>
                        </a:rPr>
                        <a:t>Educator</a:t>
                      </a:r>
                      <a:r>
                        <a:rPr lang="en-US" sz="1000" b="0" i="0" u="none" strike="noStrike" baseline="0" dirty="0" smtClean="0">
                          <a:solidFill>
                            <a:srgbClr val="000000"/>
                          </a:solidFill>
                          <a:effectLst/>
                          <a:latin typeface="Calibri" panose="020F0502020204030204" pitchFamily="34" charset="0"/>
                        </a:rPr>
                        <a:t> </a:t>
                      </a:r>
                      <a:r>
                        <a:rPr lang="en-US" sz="1000" b="0" i="0" u="none" strike="noStrike" dirty="0" smtClean="0">
                          <a:solidFill>
                            <a:srgbClr val="000000"/>
                          </a:solidFill>
                          <a:effectLst/>
                          <a:latin typeface="Calibri" panose="020F0502020204030204" pitchFamily="34" charset="0"/>
                        </a:rPr>
                        <a:t>/IT </a:t>
                      </a:r>
                      <a:r>
                        <a:rPr lang="en-US" sz="1000" b="0" i="0" u="none" strike="noStrike" dirty="0" err="1">
                          <a:solidFill>
                            <a:srgbClr val="000000"/>
                          </a:solidFill>
                          <a:effectLst/>
                          <a:latin typeface="Calibri" panose="020F0502020204030204" pitchFamily="34" charset="0"/>
                        </a:rPr>
                        <a:t>etc</a:t>
                      </a:r>
                      <a:endParaRPr lang="en-US" sz="1000" b="0" i="0" u="none" strike="noStrike" dirty="0">
                        <a:solidFill>
                          <a:srgbClr val="000000"/>
                        </a:solidFill>
                        <a:effectLst/>
                        <a:latin typeface="Calibri" panose="020F0502020204030204" pitchFamily="34" charset="0"/>
                      </a:endParaRPr>
                    </a:p>
                  </a:txBody>
                  <a:tcPr marL="8485" marR="8485" marT="848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BDD7EE"/>
                    </a:solidFill>
                  </a:tcPr>
                </a:tc>
                <a:tc>
                  <a:txBody>
                    <a:bodyPr/>
                    <a:lstStyle/>
                    <a:p>
                      <a:pPr algn="ctr" fontAlgn="ctr"/>
                      <a:r>
                        <a:rPr lang="en-US" sz="1000" b="0" i="0" u="none" strike="noStrike" dirty="0">
                          <a:solidFill>
                            <a:srgbClr val="000000"/>
                          </a:solidFill>
                          <a:effectLst/>
                          <a:latin typeface="Calibri" panose="020F0502020204030204" pitchFamily="34" charset="0"/>
                        </a:rPr>
                        <a:t>Collection Managers/    Lawyers / </a:t>
                      </a:r>
                      <a:r>
                        <a:rPr lang="en-US" sz="1000" b="0" i="0" u="none" strike="noStrike" dirty="0" smtClean="0">
                          <a:solidFill>
                            <a:srgbClr val="000000"/>
                          </a:solidFill>
                          <a:effectLst/>
                          <a:latin typeface="Calibri" panose="020F0502020204030204" pitchFamily="34" charset="0"/>
                        </a:rPr>
                        <a:t>Educator</a:t>
                      </a:r>
                      <a:r>
                        <a:rPr lang="en-US" sz="1000" b="0" i="0" u="none" strike="noStrike" baseline="0" dirty="0" smtClean="0">
                          <a:solidFill>
                            <a:srgbClr val="000000"/>
                          </a:solidFill>
                          <a:effectLst/>
                          <a:latin typeface="Calibri" panose="020F0502020204030204" pitchFamily="34" charset="0"/>
                        </a:rPr>
                        <a:t> </a:t>
                      </a:r>
                      <a:r>
                        <a:rPr lang="en-US" sz="1000" b="0" i="0" u="none" strike="noStrike" dirty="0" smtClean="0">
                          <a:solidFill>
                            <a:srgbClr val="000000"/>
                          </a:solidFill>
                          <a:effectLst/>
                          <a:latin typeface="Calibri" panose="020F0502020204030204" pitchFamily="34" charset="0"/>
                        </a:rPr>
                        <a:t>/</a:t>
                      </a:r>
                      <a:r>
                        <a:rPr lang="en-US" sz="1000" b="0" i="0" u="none" strike="noStrike" dirty="0">
                          <a:solidFill>
                            <a:srgbClr val="000000"/>
                          </a:solidFill>
                          <a:effectLst/>
                          <a:latin typeface="Calibri" panose="020F0502020204030204" pitchFamily="34" charset="0"/>
                        </a:rPr>
                        <a:t>IT </a:t>
                      </a:r>
                      <a:r>
                        <a:rPr lang="en-US" sz="1000" b="0" i="0" u="none" strike="noStrike" dirty="0" err="1">
                          <a:solidFill>
                            <a:srgbClr val="000000"/>
                          </a:solidFill>
                          <a:effectLst/>
                          <a:latin typeface="Calibri" panose="020F0502020204030204" pitchFamily="34" charset="0"/>
                        </a:rPr>
                        <a:t>etc</a:t>
                      </a:r>
                      <a:endParaRPr lang="en-US" sz="1000" b="0" i="0" u="none" strike="noStrike" dirty="0">
                        <a:solidFill>
                          <a:srgbClr val="000000"/>
                        </a:solidFill>
                        <a:effectLst/>
                        <a:latin typeface="Calibri" panose="020F0502020204030204" pitchFamily="34" charset="0"/>
                      </a:endParaRPr>
                    </a:p>
                  </a:txBody>
                  <a:tcPr marL="8485" marR="8485" marT="848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EAAAA"/>
                    </a:solidFill>
                  </a:tcPr>
                </a:tc>
              </a:tr>
              <a:tr h="339408">
                <a:tc>
                  <a:txBody>
                    <a:bodyPr/>
                    <a:lstStyle/>
                    <a:p>
                      <a:pPr algn="ctr" fontAlgn="ctr"/>
                      <a:r>
                        <a:rPr lang="en-US" sz="1000" b="0" i="0" u="none" strike="noStrike" dirty="0">
                          <a:solidFill>
                            <a:srgbClr val="000000"/>
                          </a:solidFill>
                          <a:effectLst/>
                          <a:latin typeface="Calibri" panose="020F0502020204030204" pitchFamily="34" charset="0"/>
                        </a:rPr>
                        <a:t>Collection Managers/    Lawyers / </a:t>
                      </a:r>
                      <a:r>
                        <a:rPr lang="en-US" sz="1000" b="0" i="0" u="none" strike="noStrike" dirty="0" smtClean="0">
                          <a:solidFill>
                            <a:srgbClr val="000000"/>
                          </a:solidFill>
                          <a:effectLst/>
                          <a:latin typeface="Calibri" panose="020F0502020204030204" pitchFamily="34" charset="0"/>
                        </a:rPr>
                        <a:t>Educator</a:t>
                      </a:r>
                      <a:r>
                        <a:rPr lang="en-US" sz="1000" b="0" i="0" u="none" strike="noStrike" baseline="0" dirty="0" smtClean="0">
                          <a:solidFill>
                            <a:srgbClr val="000000"/>
                          </a:solidFill>
                          <a:effectLst/>
                          <a:latin typeface="Calibri" panose="020F0502020204030204" pitchFamily="34" charset="0"/>
                        </a:rPr>
                        <a:t> </a:t>
                      </a:r>
                      <a:r>
                        <a:rPr lang="en-US" sz="1000" b="0" i="0" u="none" strike="noStrike" dirty="0" smtClean="0">
                          <a:solidFill>
                            <a:srgbClr val="000000"/>
                          </a:solidFill>
                          <a:effectLst/>
                          <a:latin typeface="Calibri" panose="020F0502020204030204" pitchFamily="34" charset="0"/>
                        </a:rPr>
                        <a:t>/</a:t>
                      </a:r>
                      <a:r>
                        <a:rPr lang="en-US" sz="1000" b="0" i="0" u="none" strike="noStrike" dirty="0">
                          <a:solidFill>
                            <a:srgbClr val="000000"/>
                          </a:solidFill>
                          <a:effectLst/>
                          <a:latin typeface="Calibri" panose="020F0502020204030204" pitchFamily="34" charset="0"/>
                        </a:rPr>
                        <a:t>IT </a:t>
                      </a:r>
                      <a:r>
                        <a:rPr lang="en-US" sz="1000" b="0" i="0" u="none" strike="noStrike" dirty="0" err="1">
                          <a:solidFill>
                            <a:srgbClr val="000000"/>
                          </a:solidFill>
                          <a:effectLst/>
                          <a:latin typeface="Calibri" panose="020F0502020204030204" pitchFamily="34" charset="0"/>
                        </a:rPr>
                        <a:t>etc</a:t>
                      </a:r>
                      <a:endParaRPr lang="en-US" sz="1000" b="0" i="0" u="none" strike="noStrike" dirty="0">
                        <a:solidFill>
                          <a:srgbClr val="000000"/>
                        </a:solidFill>
                        <a:effectLst/>
                        <a:latin typeface="Calibri" panose="020F0502020204030204" pitchFamily="34" charset="0"/>
                      </a:endParaRPr>
                    </a:p>
                  </a:txBody>
                  <a:tcPr marL="8485" marR="8485" marT="848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000" b="0" i="0" u="none" strike="noStrike" dirty="0">
                          <a:solidFill>
                            <a:srgbClr val="000000"/>
                          </a:solidFill>
                          <a:effectLst/>
                          <a:latin typeface="Calibri" panose="020F0502020204030204" pitchFamily="34" charset="0"/>
                        </a:rPr>
                        <a:t>Collection Managers/    Lawyers / </a:t>
                      </a:r>
                      <a:r>
                        <a:rPr lang="en-US" sz="1000" b="0" i="0" u="none" strike="noStrike" dirty="0" smtClean="0">
                          <a:solidFill>
                            <a:srgbClr val="000000"/>
                          </a:solidFill>
                          <a:effectLst/>
                          <a:latin typeface="Calibri" panose="020F0502020204030204" pitchFamily="34" charset="0"/>
                        </a:rPr>
                        <a:t>Educator</a:t>
                      </a:r>
                      <a:r>
                        <a:rPr lang="en-US" sz="1000" b="0" i="0" u="none" strike="noStrike" baseline="0" dirty="0" smtClean="0">
                          <a:solidFill>
                            <a:srgbClr val="000000"/>
                          </a:solidFill>
                          <a:effectLst/>
                          <a:latin typeface="Calibri" panose="020F0502020204030204" pitchFamily="34" charset="0"/>
                        </a:rPr>
                        <a:t> </a:t>
                      </a:r>
                      <a:r>
                        <a:rPr lang="en-US" sz="1000" b="0" i="0" u="none" strike="noStrike" dirty="0" smtClean="0">
                          <a:solidFill>
                            <a:srgbClr val="000000"/>
                          </a:solidFill>
                          <a:effectLst/>
                          <a:latin typeface="Calibri" panose="020F0502020204030204" pitchFamily="34" charset="0"/>
                        </a:rPr>
                        <a:t>/</a:t>
                      </a:r>
                      <a:r>
                        <a:rPr lang="en-US" sz="1000" b="0" i="0" u="none" strike="noStrike" dirty="0">
                          <a:solidFill>
                            <a:srgbClr val="000000"/>
                          </a:solidFill>
                          <a:effectLst/>
                          <a:latin typeface="Calibri" panose="020F0502020204030204" pitchFamily="34" charset="0"/>
                        </a:rPr>
                        <a:t>IT </a:t>
                      </a:r>
                      <a:r>
                        <a:rPr lang="en-US" sz="1000" b="0" i="0" u="none" strike="noStrike" dirty="0" err="1">
                          <a:solidFill>
                            <a:srgbClr val="000000"/>
                          </a:solidFill>
                          <a:effectLst/>
                          <a:latin typeface="Calibri" panose="020F0502020204030204" pitchFamily="34" charset="0"/>
                        </a:rPr>
                        <a:t>etc</a:t>
                      </a:r>
                      <a:endParaRPr lang="en-US" sz="1000" b="0" i="0" u="none" strike="noStrike" dirty="0">
                        <a:solidFill>
                          <a:srgbClr val="000000"/>
                        </a:solidFill>
                        <a:effectLst/>
                        <a:latin typeface="Calibri" panose="020F0502020204030204" pitchFamily="34" charset="0"/>
                      </a:endParaRPr>
                    </a:p>
                  </a:txBody>
                  <a:tcPr marL="8485" marR="8485" marT="848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r>
              <a:tr h="339408">
                <a:tc>
                  <a:txBody>
                    <a:bodyPr/>
                    <a:lstStyle/>
                    <a:p>
                      <a:pPr algn="ctr" fontAlgn="ctr"/>
                      <a:r>
                        <a:rPr lang="en-US" sz="1000" b="0" i="0" u="none" strike="noStrike" dirty="0">
                          <a:solidFill>
                            <a:srgbClr val="000000"/>
                          </a:solidFill>
                          <a:effectLst/>
                          <a:latin typeface="Calibri" panose="020F0502020204030204" pitchFamily="34" charset="0"/>
                        </a:rPr>
                        <a:t>Student </a:t>
                      </a:r>
                      <a:r>
                        <a:rPr lang="en-US" sz="1000" b="0" i="0" u="none" strike="noStrike" dirty="0" smtClean="0">
                          <a:solidFill>
                            <a:srgbClr val="000000"/>
                          </a:solidFill>
                          <a:effectLst/>
                          <a:latin typeface="Calibri" panose="020F0502020204030204" pitchFamily="34" charset="0"/>
                        </a:rPr>
                        <a:t>/ Researcher</a:t>
                      </a:r>
                      <a:r>
                        <a:rPr lang="en-US" sz="1000" b="0" i="0" u="none" strike="noStrike" dirty="0">
                          <a:solidFill>
                            <a:srgbClr val="000000"/>
                          </a:solidFill>
                          <a:effectLst/>
                          <a:latin typeface="Calibri" panose="020F0502020204030204" pitchFamily="34" charset="0"/>
                        </a:rPr>
                        <a:t/>
                      </a:r>
                      <a:br>
                        <a:rPr lang="en-US" sz="1000" b="0" i="0" u="none" strike="noStrike" dirty="0">
                          <a:solidFill>
                            <a:srgbClr val="000000"/>
                          </a:solidFill>
                          <a:effectLst/>
                          <a:latin typeface="Calibri" panose="020F0502020204030204" pitchFamily="34" charset="0"/>
                        </a:rPr>
                      </a:br>
                      <a:r>
                        <a:rPr lang="en-US" sz="1000" b="0" i="0" u="none" strike="noStrike" dirty="0">
                          <a:solidFill>
                            <a:srgbClr val="000000"/>
                          </a:solidFill>
                          <a:effectLst/>
                          <a:latin typeface="Calibri" panose="020F0502020204030204" pitchFamily="34" charset="0"/>
                        </a:rPr>
                        <a:t>(pre-/post-doc)</a:t>
                      </a:r>
                    </a:p>
                  </a:txBody>
                  <a:tcPr marL="8485" marR="8485" marT="848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000" b="0" i="0" u="none" strike="noStrike" dirty="0" smtClean="0">
                          <a:solidFill>
                            <a:srgbClr val="000000"/>
                          </a:solidFill>
                          <a:effectLst/>
                          <a:latin typeface="Calibri" panose="020F0502020204030204" pitchFamily="34" charset="0"/>
                        </a:rPr>
                        <a:t>Student / Researcher</a:t>
                      </a:r>
                      <a:r>
                        <a:rPr lang="en-US" sz="1000" b="0" i="0" u="none" strike="noStrike" dirty="0">
                          <a:solidFill>
                            <a:srgbClr val="000000"/>
                          </a:solidFill>
                          <a:effectLst/>
                          <a:latin typeface="Calibri" panose="020F0502020204030204" pitchFamily="34" charset="0"/>
                        </a:rPr>
                        <a:t/>
                      </a:r>
                      <a:br>
                        <a:rPr lang="en-US" sz="1000" b="0" i="0" u="none" strike="noStrike" dirty="0">
                          <a:solidFill>
                            <a:srgbClr val="000000"/>
                          </a:solidFill>
                          <a:effectLst/>
                          <a:latin typeface="Calibri" panose="020F0502020204030204" pitchFamily="34" charset="0"/>
                        </a:rPr>
                      </a:br>
                      <a:r>
                        <a:rPr lang="en-US" sz="1000" b="0" i="0" u="none" strike="noStrike" dirty="0">
                          <a:solidFill>
                            <a:srgbClr val="000000"/>
                          </a:solidFill>
                          <a:effectLst/>
                          <a:latin typeface="Calibri" panose="020F0502020204030204" pitchFamily="34" charset="0"/>
                        </a:rPr>
                        <a:t>(pre-/post-doc)</a:t>
                      </a:r>
                    </a:p>
                  </a:txBody>
                  <a:tcPr marL="8485" marR="8485" marT="848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r>
            </a:tbl>
          </a:graphicData>
        </a:graphic>
      </p:graphicFrame>
    </p:spTree>
    <p:extLst>
      <p:ext uri="{BB962C8B-B14F-4D97-AF65-F5344CB8AC3E}">
        <p14:creationId xmlns:p14="http://schemas.microsoft.com/office/powerpoint/2010/main" val="50716010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ChangeArrowheads="1"/>
          </p:cNvSpPr>
          <p:nvPr/>
        </p:nvSpPr>
        <p:spPr bwMode="auto">
          <a:xfrm>
            <a:off x="0" y="-2613"/>
            <a:ext cx="9144000" cy="905724"/>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solidFill>
                <a:latin typeface="+mj-lt"/>
                <a:ea typeface="+mj-ea"/>
                <a:cs typeface="+mj-cs"/>
                <a:sym typeface="Calibri" charset="0"/>
              </a:defRPr>
            </a:lvl1pPr>
            <a:lvl2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2pPr>
            <a:lvl3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3pPr>
            <a:lvl4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4pPr>
            <a:lvl5pPr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5pPr>
            <a:lvl6pPr marL="4572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6pPr>
            <a:lvl7pPr marL="9144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7pPr>
            <a:lvl8pPr marL="13716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8pPr>
            <a:lvl9pPr marL="1828800" algn="ctr" rtl="0" eaLnBrk="1" fontAlgn="base" hangingPunct="1">
              <a:spcBef>
                <a:spcPct val="0"/>
              </a:spcBef>
              <a:spcAft>
                <a:spcPct val="0"/>
              </a:spcAft>
              <a:defRPr sz="4400">
                <a:solidFill>
                  <a:schemeClr val="tx1"/>
                </a:solidFill>
                <a:latin typeface="Calibri" charset="0"/>
                <a:ea typeface="SimSun" charset="0"/>
                <a:cs typeface="SimSun" charset="0"/>
                <a:sym typeface="Calibri" charset="0"/>
              </a:defRPr>
            </a:lvl9pPr>
          </a:lstStyle>
          <a:p>
            <a:r>
              <a:rPr lang="en-US" sz="3200" b="1" dirty="0" err="1">
                <a:solidFill>
                  <a:srgbClr val="315C81"/>
                </a:solidFill>
              </a:rPr>
              <a:t>Schwabinger</a:t>
            </a:r>
            <a:r>
              <a:rPr lang="en-US" sz="3200" b="1" dirty="0">
                <a:solidFill>
                  <a:srgbClr val="315C81"/>
                </a:solidFill>
              </a:rPr>
              <a:t> </a:t>
            </a:r>
            <a:r>
              <a:rPr lang="en-US" sz="3200" b="1" dirty="0" err="1" smtClean="0">
                <a:solidFill>
                  <a:srgbClr val="315C81"/>
                </a:solidFill>
              </a:rPr>
              <a:t>Kunstfund</a:t>
            </a:r>
            <a:r>
              <a:rPr lang="en-US" sz="3200" b="1" dirty="0" smtClean="0">
                <a:solidFill>
                  <a:srgbClr val="315C81"/>
                </a:solidFill>
              </a:rPr>
              <a:t> (</a:t>
            </a:r>
            <a:r>
              <a:rPr lang="en-US" altLang="zh-CN" sz="3200" b="1" dirty="0" err="1" smtClean="0">
                <a:solidFill>
                  <a:srgbClr val="315C81"/>
                </a:solidFill>
                <a:latin typeface="Calibri" charset="0"/>
                <a:ea typeface="SimSun" charset="0"/>
                <a:cs typeface="SimSun" charset="0"/>
              </a:rPr>
              <a:t>Gurlitt</a:t>
            </a:r>
            <a:r>
              <a:rPr lang="en-US" altLang="zh-CN" sz="3200" b="1" dirty="0" smtClean="0">
                <a:solidFill>
                  <a:srgbClr val="315C81"/>
                </a:solidFill>
                <a:latin typeface="Calibri" charset="0"/>
                <a:ea typeface="SimSun" charset="0"/>
                <a:cs typeface="SimSun" charset="0"/>
              </a:rPr>
              <a:t>) Task Force</a:t>
            </a:r>
            <a:endParaRPr lang="en-US" altLang="zh-CN" sz="3200" b="1" dirty="0">
              <a:solidFill>
                <a:srgbClr val="315C81"/>
              </a:solidFill>
              <a:latin typeface="Calibri" charset="0"/>
              <a:ea typeface="SimSun" charset="0"/>
              <a:cs typeface="SimSun"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6175" y="1040641"/>
            <a:ext cx="4011650" cy="3864733"/>
          </a:xfrm>
        </p:spPr>
      </p:pic>
    </p:spTree>
    <p:extLst>
      <p:ext uri="{BB962C8B-B14F-4D97-AF65-F5344CB8AC3E}">
        <p14:creationId xmlns:p14="http://schemas.microsoft.com/office/powerpoint/2010/main" val="20227352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0" y="7217"/>
            <a:ext cx="9144000" cy="5847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dirty="0" smtClean="0">
                <a:solidFill>
                  <a:srgbClr val="315C81"/>
                </a:solidFill>
                <a:ea typeface="ＭＳ Ｐゴシック" charset="0"/>
                <a:cs typeface="ＭＳ Ｐゴシック" charset="0"/>
                <a:sym typeface="Calibri" charset="0"/>
              </a:rPr>
              <a:t>PREP Partner: </a:t>
            </a:r>
            <a:r>
              <a:rPr lang="en-US" sz="3200" dirty="0"/>
              <a:t>The German Lost Art Foundation</a:t>
            </a:r>
            <a:endParaRPr lang="en-US" sz="3200" dirty="0" smtClean="0">
              <a:solidFill>
                <a:srgbClr val="315C81"/>
              </a:solidFill>
              <a:ea typeface="ＭＳ Ｐゴシック" charset="0"/>
              <a:cs typeface="ＭＳ Ｐゴシック" charset="0"/>
              <a:sym typeface="Calibri" charset="0"/>
            </a:endParaRPr>
          </a:p>
        </p:txBody>
      </p:sp>
      <p:sp>
        <p:nvSpPr>
          <p:cNvPr id="5" name="TextBox 8"/>
          <p:cNvSpPr>
            <a:spLocks noChangeArrowheads="1"/>
          </p:cNvSpPr>
          <p:nvPr/>
        </p:nvSpPr>
        <p:spPr bwMode="auto">
          <a:xfrm>
            <a:off x="426397" y="4214648"/>
            <a:ext cx="5323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b="1" dirty="0" smtClean="0">
              <a:solidFill>
                <a:srgbClr val="FFFFFF"/>
              </a:solidFill>
              <a:latin typeface="Calibri" charset="0"/>
              <a:ea typeface="ＭＳ Ｐゴシック" charset="0"/>
              <a:cs typeface="ＭＳ Ｐゴシック" charset="0"/>
              <a:sym typeface="Calibri" charset="0"/>
            </a:endParaRPr>
          </a:p>
          <a:p>
            <a:pPr marL="285750" indent="-285750" defTabSz="914400">
              <a:spcBef>
                <a:spcPct val="0"/>
              </a:spcBef>
              <a:buFont typeface="Arial"/>
              <a:buChar char="•"/>
            </a:pPr>
            <a:r>
              <a:rPr lang="en-US" dirty="0" smtClean="0">
                <a:solidFill>
                  <a:srgbClr val="FFBE7F"/>
                </a:solidFill>
                <a:hlinkClick r:id="rId2"/>
              </a:rPr>
              <a:t>Lost Art Database</a:t>
            </a:r>
            <a:endParaRPr lang="en-US" dirty="0">
              <a:solidFill>
                <a:srgbClr val="FFBE7F"/>
              </a:solidFill>
              <a:latin typeface="Corbel" panose="020B0503020204020204" pitchFamily="34" charset="0"/>
            </a:endParaRPr>
          </a:p>
        </p:txBody>
      </p:sp>
      <p:pic>
        <p:nvPicPr>
          <p:cNvPr id="6" name="Picture 5" descr="Screen Shot 2015-11-20 at 8.39.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716" y="726752"/>
            <a:ext cx="4680943" cy="3656062"/>
          </a:xfrm>
          <a:prstGeom prst="rect">
            <a:avLst/>
          </a:prstGeom>
        </p:spPr>
      </p:pic>
    </p:spTree>
    <p:extLst>
      <p:ext uri="{BB962C8B-B14F-4D97-AF65-F5344CB8AC3E}">
        <p14:creationId xmlns:p14="http://schemas.microsoft.com/office/powerpoint/2010/main" val="391398975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5868"/>
            <a:ext cx="8229600" cy="857250"/>
          </a:xfrm>
        </p:spPr>
        <p:txBody>
          <a:bodyPr/>
          <a:lstStyle/>
          <a:p>
            <a:r>
              <a:rPr lang="en-US" sz="2800" dirty="0" smtClean="0"/>
              <a:t>We need to CONNECT the Silos</a:t>
            </a:r>
            <a:endParaRPr lang="en-US" sz="2800" dirty="0"/>
          </a:p>
        </p:txBody>
      </p:sp>
      <p:pic>
        <p:nvPicPr>
          <p:cNvPr id="6" name="Content Placeholder 5" descr="five-silos.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3856" t="35306" r="20480" b="35796"/>
          <a:stretch/>
        </p:blipFill>
        <p:spPr>
          <a:xfrm>
            <a:off x="273757" y="1675817"/>
            <a:ext cx="3502212" cy="2353121"/>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3362" y="1391934"/>
            <a:ext cx="4346637" cy="2886167"/>
          </a:xfrm>
          <a:prstGeom prst="rect">
            <a:avLst/>
          </a:prstGeom>
        </p:spPr>
      </p:pic>
      <p:sp>
        <p:nvSpPr>
          <p:cNvPr id="11" name="TextBox 10"/>
          <p:cNvSpPr txBox="1"/>
          <p:nvPr/>
        </p:nvSpPr>
        <p:spPr>
          <a:xfrm flipH="1">
            <a:off x="3888442" y="2554110"/>
            <a:ext cx="344892" cy="584776"/>
          </a:xfrm>
          <a:prstGeom prst="rect">
            <a:avLst/>
          </a:prstGeom>
          <a:noFill/>
        </p:spPr>
        <p:txBody>
          <a:bodyPr wrap="square" rtlCol="0">
            <a:spAutoFit/>
          </a:bodyPr>
          <a:lstStyle/>
          <a:p>
            <a:r>
              <a:rPr lang="en-US" sz="3200" dirty="0" smtClean="0">
                <a:latin typeface="Wingdings"/>
                <a:ea typeface="Wingdings"/>
                <a:cs typeface="Wingdings"/>
                <a:sym typeface="Wingdings"/>
              </a:rPr>
              <a:t></a:t>
            </a:r>
            <a:endParaRPr lang="en-US" sz="3200" dirty="0"/>
          </a:p>
        </p:txBody>
      </p:sp>
    </p:spTree>
    <p:extLst>
      <p:ext uri="{BB962C8B-B14F-4D97-AF65-F5344CB8AC3E}">
        <p14:creationId xmlns:p14="http://schemas.microsoft.com/office/powerpoint/2010/main" val="34887596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1-20 at 9.30.25 AM.png"/>
          <p:cNvPicPr>
            <a:picLocks noChangeAspect="1"/>
          </p:cNvPicPr>
          <p:nvPr/>
        </p:nvPicPr>
        <p:blipFill rotWithShape="1">
          <a:blip r:embed="rId2">
            <a:extLst>
              <a:ext uri="{28A0092B-C50C-407E-A947-70E740481C1C}">
                <a14:useLocalDpi xmlns:a14="http://schemas.microsoft.com/office/drawing/2010/main" val="0"/>
              </a:ext>
            </a:extLst>
          </a:blip>
          <a:srcRect b="5011"/>
          <a:stretch/>
        </p:blipFill>
        <p:spPr>
          <a:xfrm>
            <a:off x="29882" y="87407"/>
            <a:ext cx="8980355" cy="4885767"/>
          </a:xfrm>
          <a:prstGeom prst="rect">
            <a:avLst/>
          </a:prstGeom>
        </p:spPr>
      </p:pic>
    </p:spTree>
    <p:extLst>
      <p:ext uri="{BB962C8B-B14F-4D97-AF65-F5344CB8AC3E}">
        <p14:creationId xmlns:p14="http://schemas.microsoft.com/office/powerpoint/2010/main" val="3403082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1-20 at 9.44.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83" y="29882"/>
            <a:ext cx="8405906" cy="5066476"/>
          </a:xfrm>
          <a:prstGeom prst="rect">
            <a:avLst/>
          </a:prstGeom>
        </p:spPr>
      </p:pic>
    </p:spTree>
    <p:extLst>
      <p:ext uri="{BB962C8B-B14F-4D97-AF65-F5344CB8AC3E}">
        <p14:creationId xmlns:p14="http://schemas.microsoft.com/office/powerpoint/2010/main" val="18554154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Screen Shot 2015-07-08 at 10.28.0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12" y="27599"/>
            <a:ext cx="91440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Screen Shot 2015-07-08 at 10.26.34 pm.png"/>
          <p:cNvPicPr>
            <a:picLocks noChangeAspect="1"/>
          </p:cNvPicPr>
          <p:nvPr/>
        </p:nvPicPr>
        <p:blipFill rotWithShape="1">
          <a:blip r:embed="rId3">
            <a:extLst>
              <a:ext uri="{28A0092B-C50C-407E-A947-70E740481C1C}">
                <a14:useLocalDpi xmlns:a14="http://schemas.microsoft.com/office/drawing/2010/main" val="0"/>
              </a:ext>
            </a:extLst>
          </a:blip>
          <a:srcRect l="-167" t="12142" r="1167"/>
          <a:stretch/>
        </p:blipFill>
        <p:spPr bwMode="auto">
          <a:xfrm>
            <a:off x="0" y="927822"/>
            <a:ext cx="6688667" cy="420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159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7" descr="Screen Shot 2015-07-08 at 10.30.07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57151"/>
            <a:ext cx="7162800" cy="229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Picture 8" descr="Screen Shot 2015-07-08 at 10.30.2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14451"/>
            <a:ext cx="6096000" cy="378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76200" y="1609326"/>
            <a:ext cx="2895599" cy="204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201" y="3653279"/>
            <a:ext cx="2774244" cy="1200329"/>
          </a:xfrm>
          <a:prstGeom prst="rect">
            <a:avLst/>
          </a:prstGeom>
        </p:spPr>
        <p:txBody>
          <a:bodyPr wrap="square">
            <a:spAutoFit/>
          </a:bodyPr>
          <a:lstStyle/>
          <a:p>
            <a:pPr algn="ctr">
              <a:defRPr/>
            </a:pPr>
            <a:r>
              <a:rPr lang="en-US" b="1" dirty="0">
                <a:solidFill>
                  <a:prstClr val="white"/>
                </a:solidFill>
              </a:rPr>
              <a:t>The SHOSI Project:</a:t>
            </a:r>
          </a:p>
          <a:p>
            <a:pPr algn="ctr">
              <a:defRPr/>
            </a:pPr>
            <a:r>
              <a:rPr lang="en-US" b="1" dirty="0">
                <a:solidFill>
                  <a:prstClr val="white"/>
                </a:solidFill>
              </a:rPr>
              <a:t>Workshops</a:t>
            </a:r>
          </a:p>
          <a:p>
            <a:pPr algn="ctr"/>
            <a:r>
              <a:rPr lang="en-US" b="1" dirty="0" smtClean="0">
                <a:solidFill>
                  <a:srgbClr val="EBE3DA"/>
                </a:solidFill>
                <a:cs typeface="Arial" charset="0"/>
              </a:rPr>
              <a:t>Emergency </a:t>
            </a:r>
            <a:r>
              <a:rPr lang="en-US" b="1" dirty="0">
                <a:solidFill>
                  <a:srgbClr val="EBE3DA"/>
                </a:solidFill>
                <a:cs typeface="Arial" charset="0"/>
              </a:rPr>
              <a:t>Care for Syrian Museum Collections</a:t>
            </a:r>
          </a:p>
        </p:txBody>
      </p:sp>
    </p:spTree>
    <p:extLst>
      <p:ext uri="{BB962C8B-B14F-4D97-AF65-F5344CB8AC3E}">
        <p14:creationId xmlns:p14="http://schemas.microsoft.com/office/powerpoint/2010/main" val="354678503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noChangeArrowheads="1"/>
          </p:cNvSpPr>
          <p:nvPr>
            <p:ph type="ctrTitle"/>
          </p:nvPr>
        </p:nvSpPr>
        <p:spPr>
          <a:xfrm>
            <a:off x="0" y="1412"/>
            <a:ext cx="9144000" cy="857250"/>
          </a:xfrm>
          <a:solidFill>
            <a:srgbClr val="92D050"/>
          </a:solidFill>
        </p:spPr>
        <p:txBody>
          <a:bodyPr/>
          <a:lstStyle/>
          <a:p>
            <a:r>
              <a:rPr lang="en-US" altLang="zh-CN" sz="2800" b="1" dirty="0">
                <a:solidFill>
                  <a:srgbClr val="315C81"/>
                </a:solidFill>
                <a:latin typeface="Calibri" charset="0"/>
                <a:ea typeface="SimSun" charset="0"/>
                <a:cs typeface="SimSun" charset="0"/>
              </a:rPr>
              <a:t>Smithsonian Provenance Research Initiative (SPRI)</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6252"/>
            <a:ext cx="9144000" cy="2191244"/>
          </a:xfrm>
          <a:prstGeom prst="rect">
            <a:avLst/>
          </a:prstGeom>
        </p:spPr>
      </p:pic>
      <p:sp>
        <p:nvSpPr>
          <p:cNvPr id="4" name="Rectangle 3"/>
          <p:cNvSpPr/>
          <p:nvPr/>
        </p:nvSpPr>
        <p:spPr>
          <a:xfrm>
            <a:off x="-183443" y="2995162"/>
            <a:ext cx="9144000" cy="3416320"/>
          </a:xfrm>
          <a:prstGeom prst="rect">
            <a:avLst/>
          </a:prstGeom>
        </p:spPr>
        <p:txBody>
          <a:bodyPr wrap="square" numCol="2">
            <a:spAutoFit/>
          </a:bodyPr>
          <a:lstStyle/>
          <a:p>
            <a:pPr algn="ctr">
              <a:lnSpc>
                <a:spcPct val="150000"/>
              </a:lnSpc>
            </a:pPr>
            <a:r>
              <a:rPr lang="en-US" sz="1600" dirty="0"/>
              <a:t>National Museum of African Art </a:t>
            </a:r>
          </a:p>
          <a:p>
            <a:pPr algn="ctr">
              <a:lnSpc>
                <a:spcPct val="150000"/>
              </a:lnSpc>
            </a:pPr>
            <a:r>
              <a:rPr lang="en-US" sz="1600" dirty="0"/>
              <a:t>National Museum of American History</a:t>
            </a:r>
          </a:p>
          <a:p>
            <a:pPr algn="ctr">
              <a:lnSpc>
                <a:spcPct val="150000"/>
              </a:lnSpc>
            </a:pPr>
            <a:r>
              <a:rPr lang="en-US" sz="1600" dirty="0"/>
              <a:t>National Portrait Gallery </a:t>
            </a:r>
          </a:p>
          <a:p>
            <a:pPr algn="ctr">
              <a:lnSpc>
                <a:spcPct val="150000"/>
              </a:lnSpc>
            </a:pPr>
            <a:r>
              <a:rPr lang="en-US" sz="1600" dirty="0"/>
              <a:t>Smithsonian American Art </a:t>
            </a:r>
            <a:r>
              <a:rPr lang="en-US" sz="1600" dirty="0" smtClean="0"/>
              <a:t>Museum</a:t>
            </a:r>
          </a:p>
          <a:p>
            <a:pPr algn="ctr">
              <a:lnSpc>
                <a:spcPct val="150000"/>
              </a:lnSpc>
            </a:pPr>
            <a:r>
              <a:rPr lang="en-US" sz="1600" dirty="0" smtClean="0"/>
              <a:t>Archives </a:t>
            </a:r>
            <a:r>
              <a:rPr lang="en-US" sz="1600" dirty="0"/>
              <a:t>of American Art (AAA)</a:t>
            </a:r>
          </a:p>
          <a:p>
            <a:pPr algn="ctr">
              <a:lnSpc>
                <a:spcPct val="150000"/>
              </a:lnSpc>
            </a:pPr>
            <a:endParaRPr lang="en-US" sz="1600" dirty="0" smtClean="0"/>
          </a:p>
          <a:p>
            <a:pPr algn="ctr">
              <a:lnSpc>
                <a:spcPct val="150000"/>
              </a:lnSpc>
            </a:pPr>
            <a:endParaRPr lang="en-US" sz="1600" dirty="0"/>
          </a:p>
          <a:p>
            <a:pPr algn="ctr">
              <a:lnSpc>
                <a:spcPct val="150000"/>
              </a:lnSpc>
            </a:pPr>
            <a:endParaRPr lang="en-US" sz="1600" dirty="0"/>
          </a:p>
          <a:p>
            <a:pPr algn="ctr">
              <a:lnSpc>
                <a:spcPct val="150000"/>
              </a:lnSpc>
            </a:pPr>
            <a:endParaRPr lang="en-US" sz="1600" dirty="0" smtClean="0"/>
          </a:p>
          <a:p>
            <a:pPr algn="ctr">
              <a:lnSpc>
                <a:spcPct val="150000"/>
              </a:lnSpc>
            </a:pPr>
            <a:r>
              <a:rPr lang="en-US" sz="1600" dirty="0" smtClean="0"/>
              <a:t>Cooper</a:t>
            </a:r>
            <a:r>
              <a:rPr lang="en-US" sz="1600" dirty="0"/>
              <a:t>-Hewitt, National Design Museum</a:t>
            </a:r>
          </a:p>
          <a:p>
            <a:pPr algn="ctr">
              <a:lnSpc>
                <a:spcPct val="150000"/>
              </a:lnSpc>
            </a:pPr>
            <a:r>
              <a:rPr lang="en-US" sz="1600" dirty="0"/>
              <a:t>Freer Gallery of Art  &amp; Arthur M.  Sackler Gallery</a:t>
            </a:r>
          </a:p>
          <a:p>
            <a:pPr algn="ctr">
              <a:lnSpc>
                <a:spcPct val="150000"/>
              </a:lnSpc>
            </a:pPr>
            <a:r>
              <a:rPr lang="en-US" sz="1600" dirty="0"/>
              <a:t>Hirshhorn Museum &amp; Sculpture Garden</a:t>
            </a:r>
          </a:p>
          <a:p>
            <a:pPr algn="ctr">
              <a:lnSpc>
                <a:spcPct val="150000"/>
              </a:lnSpc>
            </a:pPr>
            <a:r>
              <a:rPr lang="en-US" sz="1600" dirty="0"/>
              <a:t>National Museum of African Art</a:t>
            </a:r>
          </a:p>
          <a:p>
            <a:pPr algn="ctr">
              <a:lnSpc>
                <a:spcPct val="150000"/>
              </a:lnSpc>
            </a:pPr>
            <a:r>
              <a:rPr lang="en-US" sz="1600" dirty="0"/>
              <a:t>National Museum of the American Indian</a:t>
            </a:r>
          </a:p>
          <a:p>
            <a:pPr algn="ctr">
              <a:lnSpc>
                <a:spcPct val="150000"/>
              </a:lnSpc>
            </a:pPr>
            <a:endParaRPr lang="en-US" sz="1600" dirty="0"/>
          </a:p>
        </p:txBody>
      </p:sp>
    </p:spTree>
    <p:extLst>
      <p:ext uri="{BB962C8B-B14F-4D97-AF65-F5344CB8AC3E}">
        <p14:creationId xmlns:p14="http://schemas.microsoft.com/office/powerpoint/2010/main" val="24627889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7874" y="188005"/>
            <a:ext cx="184666" cy="369332"/>
          </a:xfrm>
          <a:prstGeom prst="rect">
            <a:avLst/>
          </a:prstGeom>
          <a:noFill/>
        </p:spPr>
        <p:txBody>
          <a:bodyPr wrap="none" rtlCol="0">
            <a:spAutoFit/>
          </a:bodyPr>
          <a:lstStyle/>
          <a:p>
            <a:endParaRPr lang="en-US" dirty="0"/>
          </a:p>
        </p:txBody>
      </p:sp>
      <p:sp>
        <p:nvSpPr>
          <p:cNvPr id="4" name="TextBox 3"/>
          <p:cNvSpPr txBox="1"/>
          <p:nvPr/>
        </p:nvSpPr>
        <p:spPr>
          <a:xfrm>
            <a:off x="4160541" y="4750256"/>
            <a:ext cx="184666" cy="369332"/>
          </a:xfrm>
          <a:prstGeom prst="rect">
            <a:avLst/>
          </a:prstGeom>
          <a:noFill/>
        </p:spPr>
        <p:txBody>
          <a:bodyPr wrap="none" rtlCol="0">
            <a:spAutoFit/>
          </a:bodyPr>
          <a:lstStyle/>
          <a:p>
            <a:endParaRPr lang="en-US" dirty="0"/>
          </a:p>
        </p:txBody>
      </p:sp>
      <p:sp>
        <p:nvSpPr>
          <p:cNvPr id="9" name="TextBox 7"/>
          <p:cNvSpPr>
            <a:spLocks noChangeArrowheads="1"/>
          </p:cNvSpPr>
          <p:nvPr/>
        </p:nvSpPr>
        <p:spPr bwMode="auto">
          <a:xfrm>
            <a:off x="290909" y="4133697"/>
            <a:ext cx="2816965" cy="646331"/>
          </a:xfrm>
          <a:prstGeom prst="rect">
            <a:avLst/>
          </a:prstGeom>
          <a:solidFill>
            <a:srgbClr val="0C5986">
              <a:alpha val="51000"/>
            </a:srgbClr>
          </a:solidFill>
          <a:ln>
            <a:noFill/>
          </a:ln>
          <a:extLst/>
        </p:spPr>
        <p:txBody>
          <a:bodyPr wrap="square">
            <a:spAutoFit/>
          </a:bodyPr>
          <a:lstStyle/>
          <a:p>
            <a:r>
              <a:rPr lang="en-US" sz="1200" i="1" dirty="0">
                <a:solidFill>
                  <a:srgbClr val="EEECE1"/>
                </a:solidFill>
                <a:cs typeface="Corbel"/>
              </a:rPr>
              <a:t>The AAM Guide to Provenance Research </a:t>
            </a:r>
            <a:r>
              <a:rPr lang="en-US" sz="1200" dirty="0">
                <a:solidFill>
                  <a:srgbClr val="EEECE1"/>
                </a:solidFill>
                <a:cs typeface="Corbel"/>
              </a:rPr>
              <a:t>by Nancy </a:t>
            </a:r>
            <a:r>
              <a:rPr lang="en-US" sz="1200" dirty="0" err="1">
                <a:solidFill>
                  <a:srgbClr val="EEECE1"/>
                </a:solidFill>
                <a:cs typeface="Corbel"/>
              </a:rPr>
              <a:t>Yeide</a:t>
            </a:r>
            <a:r>
              <a:rPr lang="en-US" sz="1200" dirty="0">
                <a:solidFill>
                  <a:srgbClr val="EEECE1"/>
                </a:solidFill>
                <a:cs typeface="Corbel"/>
              </a:rPr>
              <a:t>, Konstantin </a:t>
            </a:r>
            <a:r>
              <a:rPr lang="en-US" sz="1200" dirty="0" err="1">
                <a:solidFill>
                  <a:srgbClr val="EEECE1"/>
                </a:solidFill>
                <a:cs typeface="Corbel"/>
              </a:rPr>
              <a:t>Akinsha</a:t>
            </a:r>
            <a:r>
              <a:rPr lang="en-US" sz="1200" dirty="0">
                <a:solidFill>
                  <a:srgbClr val="EEECE1"/>
                </a:solidFill>
                <a:cs typeface="Corbel"/>
              </a:rPr>
              <a:t> and </a:t>
            </a:r>
            <a:r>
              <a:rPr lang="en-US" sz="1200" dirty="0" smtClean="0">
                <a:solidFill>
                  <a:srgbClr val="EEECE1"/>
                </a:solidFill>
                <a:cs typeface="Corbel"/>
              </a:rPr>
              <a:t> Amy </a:t>
            </a:r>
            <a:r>
              <a:rPr lang="en-US" sz="1200" dirty="0">
                <a:solidFill>
                  <a:srgbClr val="EEECE1"/>
                </a:solidFill>
                <a:cs typeface="Corbel"/>
              </a:rPr>
              <a:t>Walsh, 2001</a:t>
            </a:r>
          </a:p>
        </p:txBody>
      </p:sp>
      <p:pic>
        <p:nvPicPr>
          <p:cNvPr id="5" name="Picture 4" descr="Screen Shot 2015-11-20 at 2.35.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42" y="141112"/>
            <a:ext cx="2839198" cy="3895241"/>
          </a:xfrm>
          <a:prstGeom prst="rect">
            <a:avLst/>
          </a:prstGeom>
        </p:spPr>
      </p:pic>
      <p:pic>
        <p:nvPicPr>
          <p:cNvPr id="6" name="Picture 5" descr="Screen Shot 2015-11-20 at 2.44.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3266" y="400247"/>
            <a:ext cx="5365474" cy="3636106"/>
          </a:xfrm>
          <a:prstGeom prst="rect">
            <a:avLst/>
          </a:prstGeom>
        </p:spPr>
      </p:pic>
    </p:spTree>
    <p:extLst>
      <p:ext uri="{BB962C8B-B14F-4D97-AF65-F5344CB8AC3E}">
        <p14:creationId xmlns:p14="http://schemas.microsoft.com/office/powerpoint/2010/main" val="29851295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0" y="7217"/>
            <a:ext cx="9144000" cy="52322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dirty="0" smtClean="0">
                <a:solidFill>
                  <a:srgbClr val="315C81"/>
                </a:solidFill>
                <a:latin typeface="Calibri" charset="0"/>
                <a:ea typeface="ＭＳ Ｐゴシック" charset="0"/>
                <a:cs typeface="ＭＳ Ｐゴシック" charset="0"/>
                <a:sym typeface="Calibri" charset="0"/>
              </a:rPr>
              <a:t>The </a:t>
            </a:r>
            <a:r>
              <a:rPr lang="en-US" sz="2800" b="1" dirty="0">
                <a:solidFill>
                  <a:srgbClr val="315C81"/>
                </a:solidFill>
                <a:latin typeface="Calibri" charset="0"/>
                <a:ea typeface="ＭＳ Ｐゴシック" charset="0"/>
                <a:cs typeface="ＭＳ Ｐゴシック" charset="0"/>
                <a:sym typeface="Calibri" charset="0"/>
              </a:rPr>
              <a:t>Smithsonian</a:t>
            </a:r>
            <a:r>
              <a:rPr lang="en-US" sz="2800" b="1" dirty="0">
                <a:solidFill>
                  <a:srgbClr val="315C81"/>
                </a:solidFill>
                <a:ea typeface="ＭＳ Ｐゴシック" charset="0"/>
                <a:cs typeface="ＭＳ Ｐゴシック" charset="0"/>
                <a:sym typeface="Calibri" charset="0"/>
              </a:rPr>
              <a:t>’</a:t>
            </a:r>
            <a:r>
              <a:rPr lang="en-US" altLang="ja-JP" sz="2800" b="1" dirty="0">
                <a:solidFill>
                  <a:srgbClr val="315C81"/>
                </a:solidFill>
                <a:latin typeface="Calibri" charset="0"/>
                <a:ea typeface="ＭＳ Ｐゴシック" charset="0"/>
                <a:cs typeface="ＭＳ Ｐゴシック" charset="0"/>
                <a:sym typeface="Calibri" charset="0"/>
              </a:rPr>
              <a:t>s WWII-era Provenance </a:t>
            </a:r>
            <a:r>
              <a:rPr lang="en-US" altLang="ja-JP" sz="2800" b="1" dirty="0" smtClean="0">
                <a:solidFill>
                  <a:srgbClr val="315C81"/>
                </a:solidFill>
                <a:latin typeface="Calibri" charset="0"/>
                <a:ea typeface="ＭＳ Ｐゴシック" charset="0"/>
                <a:cs typeface="ＭＳ Ｐゴシック" charset="0"/>
                <a:sym typeface="Calibri" charset="0"/>
              </a:rPr>
              <a:t>Project</a:t>
            </a:r>
          </a:p>
        </p:txBody>
      </p:sp>
      <p:pic>
        <p:nvPicPr>
          <p:cNvPr id="17411" name="Picture 1" descr="SI Provenance Sit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91" y="664991"/>
            <a:ext cx="4219220" cy="421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8"/>
          <p:cNvSpPr>
            <a:spLocks noChangeArrowheads="1"/>
          </p:cNvSpPr>
          <p:nvPr/>
        </p:nvSpPr>
        <p:spPr bwMode="auto">
          <a:xfrm>
            <a:off x="5517446" y="667877"/>
            <a:ext cx="3080372"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smtClean="0">
                <a:solidFill>
                  <a:srgbClr val="FFFFFF"/>
                </a:solidFill>
                <a:latin typeface="Calibri" charset="0"/>
                <a:ea typeface="ＭＳ Ｐゴシック" charset="0"/>
                <a:cs typeface="ＭＳ Ｐゴシック" charset="0"/>
                <a:sym typeface="Calibri" charset="0"/>
              </a:rPr>
              <a:t>Website launched </a:t>
            </a:r>
            <a:r>
              <a:rPr lang="en-US" b="1" dirty="0">
                <a:solidFill>
                  <a:srgbClr val="FFFFFF"/>
                </a:solidFill>
                <a:latin typeface="Calibri" charset="0"/>
                <a:ea typeface="ＭＳ Ｐゴシック" charset="0"/>
                <a:cs typeface="ＭＳ Ｐゴシック" charset="0"/>
                <a:sym typeface="Calibri" charset="0"/>
              </a:rPr>
              <a:t>in </a:t>
            </a:r>
            <a:r>
              <a:rPr lang="en-US" b="1" dirty="0" smtClean="0">
                <a:solidFill>
                  <a:srgbClr val="FFFFFF"/>
                </a:solidFill>
                <a:latin typeface="Calibri" charset="0"/>
                <a:ea typeface="ＭＳ Ｐゴシック" charset="0"/>
                <a:cs typeface="ＭＳ Ｐゴシック" charset="0"/>
                <a:sym typeface="Calibri" charset="0"/>
              </a:rPr>
              <a:t>2004</a:t>
            </a:r>
          </a:p>
          <a:p>
            <a:r>
              <a:rPr lang="en-US" b="1" dirty="0">
                <a:solidFill>
                  <a:srgbClr val="FFFFFF"/>
                </a:solidFill>
                <a:latin typeface="Calibri" charset="0"/>
                <a:ea typeface="ＭＳ Ｐゴシック" charset="0"/>
                <a:cs typeface="ＭＳ Ｐゴシック" charset="0"/>
                <a:sym typeface="Calibri" charset="0"/>
                <a:hlinkClick r:id="rId4"/>
              </a:rPr>
              <a:t>http://provenance.si.edu</a:t>
            </a:r>
            <a:r>
              <a:rPr lang="en-US" b="1" dirty="0">
                <a:solidFill>
                  <a:srgbClr val="FFFFFF"/>
                </a:solidFill>
                <a:latin typeface="Calibri" charset="0"/>
                <a:ea typeface="ＭＳ Ｐゴシック" charset="0"/>
                <a:cs typeface="ＭＳ Ｐゴシック" charset="0"/>
                <a:sym typeface="Calibri" charset="0"/>
              </a:rPr>
              <a:t> </a:t>
            </a:r>
            <a:endParaRPr lang="en-US" b="1" dirty="0" smtClean="0">
              <a:solidFill>
                <a:srgbClr val="FFFFFF"/>
              </a:solidFill>
              <a:latin typeface="Calibri" charset="0"/>
              <a:ea typeface="ＭＳ Ｐゴシック" charset="0"/>
              <a:cs typeface="ＭＳ Ｐゴシック" charset="0"/>
              <a:sym typeface="Calibri" charset="0"/>
            </a:endParaRPr>
          </a:p>
          <a:p>
            <a:endParaRPr lang="en-US" b="1" dirty="0" smtClean="0">
              <a:solidFill>
                <a:srgbClr val="FFFFFF"/>
              </a:solidFill>
              <a:latin typeface="Calibri" charset="0"/>
              <a:ea typeface="ＭＳ Ｐゴシック" charset="0"/>
              <a:cs typeface="ＭＳ Ｐゴシック" charset="0"/>
              <a:sym typeface="Calibri" charset="0"/>
            </a:endParaRPr>
          </a:p>
          <a:p>
            <a:pPr marL="285750" indent="-285750" defTabSz="914400">
              <a:spcBef>
                <a:spcPct val="0"/>
              </a:spcBef>
              <a:buFont typeface="Arial"/>
              <a:buChar char="•"/>
            </a:pPr>
            <a:r>
              <a:rPr lang="en-US" spc="-100" dirty="0">
                <a:solidFill>
                  <a:srgbClr val="FFBE7F"/>
                </a:solidFill>
                <a:latin typeface="Corbel"/>
                <a:cs typeface="Corbel"/>
              </a:rPr>
              <a:t>Explains the historical background and current relevance of Nazi-era art theft and the complexities of provenance research</a:t>
            </a:r>
          </a:p>
          <a:p>
            <a:pPr defTabSz="914400">
              <a:spcBef>
                <a:spcPct val="0"/>
              </a:spcBef>
            </a:pPr>
            <a:endParaRPr lang="en-US" spc="-100" dirty="0">
              <a:solidFill>
                <a:srgbClr val="FFBE7F"/>
              </a:solidFill>
              <a:latin typeface="Corbel"/>
              <a:cs typeface="Corbel"/>
            </a:endParaRPr>
          </a:p>
          <a:p>
            <a:pPr marL="285750" indent="-285750" defTabSz="914400">
              <a:spcBef>
                <a:spcPct val="0"/>
              </a:spcBef>
              <a:buFont typeface="Arial"/>
              <a:buChar char="•"/>
            </a:pPr>
            <a:r>
              <a:rPr lang="en-US" spc="-100" dirty="0">
                <a:solidFill>
                  <a:srgbClr val="FFBE7F"/>
                </a:solidFill>
                <a:latin typeface="Corbel"/>
                <a:cs typeface="Corbel"/>
              </a:rPr>
              <a:t>Provides links to resources  such </a:t>
            </a:r>
            <a:r>
              <a:rPr lang="en-US" spc="-100" dirty="0" smtClean="0">
                <a:solidFill>
                  <a:srgbClr val="FFBE7F"/>
                </a:solidFill>
                <a:latin typeface="Corbel"/>
                <a:cs typeface="Corbel"/>
              </a:rPr>
              <a:t>as the  </a:t>
            </a:r>
            <a:r>
              <a:rPr lang="en-US" spc="-100" dirty="0">
                <a:solidFill>
                  <a:srgbClr val="FFBE7F"/>
                </a:solidFill>
                <a:latin typeface="Corbel"/>
                <a:cs typeface="Corbel"/>
              </a:rPr>
              <a:t>Nazi-Era Provenance Portal, AAM, government sites, </a:t>
            </a:r>
            <a:r>
              <a:rPr lang="en-US" spc="-100" dirty="0" err="1">
                <a:solidFill>
                  <a:srgbClr val="FFBE7F"/>
                </a:solidFill>
                <a:latin typeface="Corbel"/>
                <a:cs typeface="Corbel"/>
              </a:rPr>
              <a:t>lootedart.com</a:t>
            </a:r>
            <a:endParaRPr lang="en-US" spc="-100" dirty="0">
              <a:solidFill>
                <a:srgbClr val="FFBE7F"/>
              </a:solidFill>
              <a:latin typeface="Corbel"/>
              <a:cs typeface="Corbel"/>
            </a:endParaRPr>
          </a:p>
          <a:p>
            <a:endParaRPr lang="en-US" b="1" dirty="0" smtClean="0">
              <a:solidFill>
                <a:srgbClr val="FFFFFF"/>
              </a:solidFill>
              <a:latin typeface="Calibri" charset="0"/>
              <a:ea typeface="ＭＳ Ｐゴシック" charset="0"/>
              <a:cs typeface="ＭＳ Ｐゴシック" charset="0"/>
              <a:sym typeface="Calibri" charset="0"/>
            </a:endParaRPr>
          </a:p>
          <a:p>
            <a:pPr marL="285750" indent="-285750">
              <a:buFontTx/>
              <a:buChar char="-"/>
            </a:pPr>
            <a:endParaRPr lang="en-US" b="1" dirty="0" smtClean="0">
              <a:solidFill>
                <a:srgbClr val="FFFFFF"/>
              </a:solidFill>
              <a:latin typeface="Calibri" charset="0"/>
              <a:ea typeface="ＭＳ Ｐゴシック" charset="0"/>
              <a:cs typeface="ＭＳ Ｐゴシック" charset="0"/>
              <a:sym typeface="Calibri" charset="0"/>
            </a:endParaRPr>
          </a:p>
        </p:txBody>
      </p:sp>
    </p:spTree>
    <p:extLst>
      <p:ext uri="{BB962C8B-B14F-4D97-AF65-F5344CB8AC3E}">
        <p14:creationId xmlns:p14="http://schemas.microsoft.com/office/powerpoint/2010/main" val="38344284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Theme">
  <a:themeElements>
    <a:clrScheme name="Custom 2">
      <a:dk1>
        <a:srgbClr val="24747D"/>
      </a:dk1>
      <a:lt1>
        <a:srgbClr val="FFFFFF"/>
      </a:lt1>
      <a:dk2>
        <a:srgbClr val="000000"/>
      </a:dk2>
      <a:lt2>
        <a:srgbClr val="EEECE1"/>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charset="0"/>
          <a:buNone/>
          <a:tabLst/>
          <a:defRPr kumimoji="0" lang="zh-CN" sz="1800" b="0" i="0" u="none" strike="noStrike" cap="none" normalizeH="0" baseline="0">
            <a:ln>
              <a:noFill/>
            </a:ln>
            <a:solidFill>
              <a:schemeClr val="tx1"/>
            </a:solidFill>
            <a:effectLst/>
            <a:latin typeface="Arial" charset="0"/>
            <a:ea typeface="SimSun" charset="0"/>
            <a:cs typeface="SimSun" charset="0"/>
            <a:sym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charset="0"/>
          <a:buNone/>
          <a:tabLst/>
          <a:defRPr kumimoji="0" lang="zh-CN" sz="1800" b="0" i="0" u="none" strike="noStrike" cap="none" normalizeH="0" baseline="0">
            <a:ln>
              <a:noFill/>
            </a:ln>
            <a:solidFill>
              <a:schemeClr val="tx1"/>
            </a:solidFill>
            <a:effectLst/>
            <a:latin typeface="Arial" charset="0"/>
            <a:ea typeface="SimSun" charset="0"/>
            <a:cs typeface="SimSun" charset="0"/>
            <a:sym typeface="Arial" charset="0"/>
          </a:defRPr>
        </a:defPPr>
      </a:lst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Theme.thmx</Template>
  <TotalTime>14040</TotalTime>
  <Words>1762</Words>
  <Application>Microsoft Macintosh PowerPoint</Application>
  <PresentationFormat>On-screen Show (16:9)</PresentationFormat>
  <Paragraphs>280</Paragraphs>
  <Slides>29</Slides>
  <Notes>3</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Default Theme</vt:lpstr>
      <vt:lpstr>PowerPoint Presentation</vt:lpstr>
      <vt:lpstr>PowerPoint Presentation</vt:lpstr>
      <vt:lpstr>PowerPoint Presentation</vt:lpstr>
      <vt:lpstr>PowerPoint Presentation</vt:lpstr>
      <vt:lpstr>PowerPoint Presentation</vt:lpstr>
      <vt:lpstr>PowerPoint Presentation</vt:lpstr>
      <vt:lpstr>Smithsonian Provenance Research Initiative (SPRI)</vt:lpstr>
      <vt:lpstr>PowerPoint Presentation</vt:lpstr>
      <vt:lpstr>PowerPoint Presentation</vt:lpstr>
      <vt:lpstr>PowerPoint Presentation</vt:lpstr>
      <vt:lpstr>SPRI: Freer and Sackler Galleries</vt:lpstr>
      <vt:lpstr>SPRI: Decorative Arts Provenance Research Projects</vt:lpstr>
      <vt:lpstr>PowerPoint Presentation</vt:lpstr>
      <vt:lpstr>PowerPoint Presentation</vt:lpstr>
      <vt:lpstr>PowerPoint Presentation</vt:lpstr>
      <vt:lpstr>CARP</vt:lpstr>
      <vt:lpstr>What is CARP?</vt:lpstr>
      <vt:lpstr>PowerPoint Presentation</vt:lpstr>
      <vt:lpstr>Aims and Objectives</vt:lpstr>
      <vt:lpstr>Methodology</vt:lpstr>
      <vt:lpstr> Effective Provenance Research =  International Collaboration and Scholarly Exchange </vt:lpstr>
      <vt:lpstr> </vt:lpstr>
      <vt:lpstr>PowerPoint Presentation</vt:lpstr>
      <vt:lpstr>PowerPoint Presentation</vt:lpstr>
      <vt:lpstr>PowerPoint Presentation</vt:lpstr>
      <vt:lpstr>PowerPoint Presentation</vt:lpstr>
      <vt:lpstr>PowerPoint Presentation</vt:lpstr>
      <vt:lpstr>PowerPoint Presentation</vt:lpstr>
      <vt:lpstr>We need to CONNECT the Silos</vt:lpstr>
    </vt:vector>
  </TitlesOfParts>
  <Company>University of Chicago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Provenance Research and Museums  SPRI – Smithsonian Provenance Research Initiative Office of the Under Secretary for History, Art, and Culture Smithsonian Institution, Washington, D.C. Jane Milosch, Director</dc:title>
  <dc:creator>Kerri A. Malone</dc:creator>
  <cp:lastModifiedBy>Jane Milosch</cp:lastModifiedBy>
  <cp:revision>271</cp:revision>
  <cp:lastPrinted>2016-09-21T15:48:22Z</cp:lastPrinted>
  <dcterms:created xsi:type="dcterms:W3CDTF">2015-09-04T14:27:52Z</dcterms:created>
  <dcterms:modified xsi:type="dcterms:W3CDTF">2016-11-07T23:54:28Z</dcterms:modified>
</cp:coreProperties>
</file>